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5" r:id="rId3"/>
    <p:sldId id="2147376545" r:id="rId4"/>
    <p:sldId id="2147376560" r:id="rId5"/>
    <p:sldId id="2147376561" r:id="rId6"/>
    <p:sldId id="2147376548" r:id="rId7"/>
    <p:sldId id="304" r:id="rId8"/>
    <p:sldId id="302" r:id="rId9"/>
    <p:sldId id="309" r:id="rId10"/>
    <p:sldId id="308" r:id="rId11"/>
    <p:sldId id="299" r:id="rId12"/>
    <p:sldId id="295" r:id="rId13"/>
    <p:sldId id="322" r:id="rId14"/>
    <p:sldId id="1235" r:id="rId15"/>
    <p:sldId id="2147376497" r:id="rId16"/>
    <p:sldId id="122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658E5D-8BB7-BF46-E36E-D1C4E42EBEAB}" name="John Cole" initials="JC" userId="S::John.Cole@uscdcb.onmicrosoft.com::15f17121-07d7-4112-8811-f59d3abf5144" providerId="AD"/>
  <p188:author id="{938627E7-7B3B-E5C3-E012-7DC390B95839}" name="Jose Carrillo" initials="JC" userId="S::jose.carrillo@uscdcb.onmicrosoft.com::cf2bf666-567a-428a-bbdc-d1285d089df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A91D2C"/>
    <a:srgbClr val="FFFFFF"/>
    <a:srgbClr val="25205E"/>
    <a:srgbClr val="26205E"/>
    <a:srgbClr val="071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8" autoAdjust="0"/>
    <p:restoredTop sz="93333"/>
  </p:normalViewPr>
  <p:slideViewPr>
    <p:cSldViewPr snapToGrid="0">
      <p:cViewPr varScale="1">
        <p:scale>
          <a:sx n="110" d="100"/>
          <a:sy n="110" d="100"/>
        </p:scale>
        <p:origin x="9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1D4E86-396E-41BC-AB55-8045FA461E08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3E3A1A4-A979-4801-9F28-9A1571A70891}">
      <dgm:prSet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Daughter Pregnancy Rate		(DPR)</a:t>
          </a:r>
        </a:p>
      </dgm:t>
    </dgm:pt>
    <dgm:pt modelId="{47986751-7E02-4A96-8F67-E017EF5D01FC}" type="parTrans" cxnId="{7B8A9DBC-51D9-491F-B7CE-0249F5E007C1}">
      <dgm:prSet/>
      <dgm:spPr/>
      <dgm:t>
        <a:bodyPr/>
        <a:lstStyle/>
        <a:p>
          <a:endParaRPr lang="en-US"/>
        </a:p>
      </dgm:t>
    </dgm:pt>
    <dgm:pt modelId="{3D6EEC80-AC6E-45B6-AF8F-EC41CF178A20}" type="sibTrans" cxnId="{7B8A9DBC-51D9-491F-B7CE-0249F5E007C1}">
      <dgm:prSet/>
      <dgm:spPr/>
      <dgm:t>
        <a:bodyPr/>
        <a:lstStyle/>
        <a:p>
          <a:endParaRPr lang="en-US"/>
        </a:p>
      </dgm:t>
    </dgm:pt>
    <dgm:pt modelId="{F6ED2A85-EAA9-4DFE-AB11-18C45AC5512C}">
      <dgm:prSet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Cow Conception Rate		(CCR)</a:t>
          </a:r>
        </a:p>
      </dgm:t>
    </dgm:pt>
    <dgm:pt modelId="{7DEB5276-2B06-47C8-882F-6099FC53FB5F}" type="parTrans" cxnId="{68BB1239-FADB-4BE0-B8F2-5BE12521D0B5}">
      <dgm:prSet/>
      <dgm:spPr/>
      <dgm:t>
        <a:bodyPr/>
        <a:lstStyle/>
        <a:p>
          <a:endParaRPr lang="en-US"/>
        </a:p>
      </dgm:t>
    </dgm:pt>
    <dgm:pt modelId="{93B5AC25-5469-474E-B827-502BDA38BB47}" type="sibTrans" cxnId="{68BB1239-FADB-4BE0-B8F2-5BE12521D0B5}">
      <dgm:prSet/>
      <dgm:spPr/>
      <dgm:t>
        <a:bodyPr/>
        <a:lstStyle/>
        <a:p>
          <a:endParaRPr lang="en-US"/>
        </a:p>
      </dgm:t>
    </dgm:pt>
    <dgm:pt modelId="{EC2D49B7-DBC6-4130-BA02-75EBA8A0BB9C}">
      <dgm:prSet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Daughter Conception Rate		(HCR)</a:t>
          </a:r>
        </a:p>
      </dgm:t>
    </dgm:pt>
    <dgm:pt modelId="{D6950B7F-31F3-4BD7-AE00-D17AECF6B43B}" type="parTrans" cxnId="{517344FC-F674-4558-A72D-8C590E542880}">
      <dgm:prSet/>
      <dgm:spPr/>
      <dgm:t>
        <a:bodyPr/>
        <a:lstStyle/>
        <a:p>
          <a:endParaRPr lang="en-US"/>
        </a:p>
      </dgm:t>
    </dgm:pt>
    <dgm:pt modelId="{FB01D598-AC35-4797-A5D7-F5EB68C15AFB}" type="sibTrans" cxnId="{517344FC-F674-4558-A72D-8C590E542880}">
      <dgm:prSet/>
      <dgm:spPr/>
      <dgm:t>
        <a:bodyPr/>
        <a:lstStyle/>
        <a:p>
          <a:endParaRPr lang="en-US"/>
        </a:p>
      </dgm:t>
    </dgm:pt>
    <dgm:pt modelId="{CD64AB9A-6C26-40B9-8F73-243C0D8F1C62}">
      <dgm:prSet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Early First Calving		(EFC)</a:t>
          </a:r>
        </a:p>
      </dgm:t>
    </dgm:pt>
    <dgm:pt modelId="{5B868E11-1EF5-41B2-A647-6E8BE14995CF}" type="parTrans" cxnId="{A90E0953-0D6A-4705-BD3E-B48EB2BE2CAB}">
      <dgm:prSet/>
      <dgm:spPr/>
      <dgm:t>
        <a:bodyPr/>
        <a:lstStyle/>
        <a:p>
          <a:endParaRPr lang="en-US"/>
        </a:p>
      </dgm:t>
    </dgm:pt>
    <dgm:pt modelId="{EB7C46F0-4FEC-49A6-93BC-D75A52977AA3}" type="sibTrans" cxnId="{A90E0953-0D6A-4705-BD3E-B48EB2BE2CAB}">
      <dgm:prSet/>
      <dgm:spPr/>
      <dgm:t>
        <a:bodyPr/>
        <a:lstStyle/>
        <a:p>
          <a:endParaRPr lang="en-US"/>
        </a:p>
      </dgm:t>
    </dgm:pt>
    <dgm:pt modelId="{F2E93976-B61A-48F8-946D-C7AD1A06F849}">
      <dgm:prSet custT="1"/>
      <dgm:spPr/>
      <dgm:t>
        <a:bodyPr/>
        <a:lstStyle/>
        <a:p>
          <a:r>
            <a:rPr lang="en-US" sz="1800" dirty="0">
              <a:solidFill>
                <a:schemeClr val="accent5"/>
              </a:solidFill>
              <a:latin typeface="Avenir Next LT Pro" panose="020B0504020202020204" pitchFamily="34" charset="0"/>
            </a:rPr>
            <a:t>Predicts % of cows that will become pregnant in each 21-day cycle</a:t>
          </a:r>
        </a:p>
      </dgm:t>
    </dgm:pt>
    <dgm:pt modelId="{E1BBB334-3DD0-4927-A50F-1C71A79C58A9}" type="parTrans" cxnId="{305DFEF1-5D70-43C5-9645-933BA2F2540C}">
      <dgm:prSet/>
      <dgm:spPr/>
      <dgm:t>
        <a:bodyPr/>
        <a:lstStyle/>
        <a:p>
          <a:endParaRPr lang="en-US"/>
        </a:p>
      </dgm:t>
    </dgm:pt>
    <dgm:pt modelId="{7A5B9D3E-BAC4-4FB5-9BFA-FF1C82072E66}" type="sibTrans" cxnId="{305DFEF1-5D70-43C5-9645-933BA2F2540C}">
      <dgm:prSet/>
      <dgm:spPr/>
      <dgm:t>
        <a:bodyPr/>
        <a:lstStyle/>
        <a:p>
          <a:endParaRPr lang="en-US"/>
        </a:p>
      </dgm:t>
    </dgm:pt>
    <dgm:pt modelId="{3B9AC873-87B2-4A4C-A9A2-2330A4AB4ABD}">
      <dgm:prSet custT="1"/>
      <dgm:spPr/>
      <dgm:t>
        <a:bodyPr/>
        <a:lstStyle/>
        <a:p>
          <a:r>
            <a:rPr lang="en-US" sz="1800" dirty="0">
              <a:solidFill>
                <a:schemeClr val="accent5"/>
              </a:solidFill>
              <a:latin typeface="Avenir Next LT Pro" panose="020B0504020202020204" pitchFamily="34" charset="0"/>
            </a:rPr>
            <a:t>Positive PTA = higher fertility in offspring expected</a:t>
          </a:r>
        </a:p>
      </dgm:t>
    </dgm:pt>
    <dgm:pt modelId="{772660C8-63E4-4F58-9581-062643B0DF2A}" type="parTrans" cxnId="{CAB42828-A8D6-48F8-B0F6-6FED759D1BF1}">
      <dgm:prSet/>
      <dgm:spPr/>
      <dgm:t>
        <a:bodyPr/>
        <a:lstStyle/>
        <a:p>
          <a:endParaRPr lang="en-US"/>
        </a:p>
      </dgm:t>
    </dgm:pt>
    <dgm:pt modelId="{A9676307-B3F2-481D-930C-18FE1B6DDE4A}" type="sibTrans" cxnId="{CAB42828-A8D6-48F8-B0F6-6FED759D1BF1}">
      <dgm:prSet/>
      <dgm:spPr/>
      <dgm:t>
        <a:bodyPr/>
        <a:lstStyle/>
        <a:p>
          <a:endParaRPr lang="en-US"/>
        </a:p>
      </dgm:t>
    </dgm:pt>
    <dgm:pt modelId="{973A55FF-64B2-4155-81EC-EEA133BA3BEE}">
      <dgm:prSet custT="1"/>
      <dgm:spPr/>
      <dgm:t>
        <a:bodyPr/>
        <a:lstStyle/>
        <a:p>
          <a:r>
            <a:rPr lang="en-US" sz="1800" dirty="0">
              <a:solidFill>
                <a:schemeClr val="accent5"/>
              </a:solidFill>
              <a:latin typeface="Avenir Next LT Pro" panose="020B0504020202020204" pitchFamily="34" charset="0"/>
            </a:rPr>
            <a:t>Predicts a lactating cow’s ability to conceive</a:t>
          </a:r>
        </a:p>
      </dgm:t>
    </dgm:pt>
    <dgm:pt modelId="{FD9718AA-79D3-4D69-A400-36DBBA9375F9}" type="parTrans" cxnId="{66B7DF19-A036-4E6A-A735-E0FF16332D7B}">
      <dgm:prSet/>
      <dgm:spPr/>
      <dgm:t>
        <a:bodyPr/>
        <a:lstStyle/>
        <a:p>
          <a:endParaRPr lang="en-US"/>
        </a:p>
      </dgm:t>
    </dgm:pt>
    <dgm:pt modelId="{874DB707-A9B6-48C7-BC2C-C11C2892E8AE}" type="sibTrans" cxnId="{66B7DF19-A036-4E6A-A735-E0FF16332D7B}">
      <dgm:prSet/>
      <dgm:spPr/>
      <dgm:t>
        <a:bodyPr/>
        <a:lstStyle/>
        <a:p>
          <a:endParaRPr lang="en-US"/>
        </a:p>
      </dgm:t>
    </dgm:pt>
    <dgm:pt modelId="{38F4225D-5B54-4648-A2A8-F5CEE50BA517}">
      <dgm:prSet custT="1"/>
      <dgm:spPr/>
      <dgm:t>
        <a:bodyPr/>
        <a:lstStyle/>
        <a:p>
          <a:r>
            <a:rPr lang="en-US" sz="1800" dirty="0">
              <a:solidFill>
                <a:schemeClr val="accent5"/>
              </a:solidFill>
              <a:latin typeface="Avenir Next LT Pro" panose="020B0504020202020204" pitchFamily="34" charset="0"/>
            </a:rPr>
            <a:t>Positive PTA = higher fertility expected</a:t>
          </a:r>
        </a:p>
      </dgm:t>
    </dgm:pt>
    <dgm:pt modelId="{6E9C4E45-9E8E-45E5-B01C-E720B3EE14A4}" type="parTrans" cxnId="{4F0ACDE9-C32A-4E73-8075-53D9720474E6}">
      <dgm:prSet/>
      <dgm:spPr/>
      <dgm:t>
        <a:bodyPr/>
        <a:lstStyle/>
        <a:p>
          <a:endParaRPr lang="en-US"/>
        </a:p>
      </dgm:t>
    </dgm:pt>
    <dgm:pt modelId="{A7351EA8-6D84-4128-AD12-5095F5A8A996}" type="sibTrans" cxnId="{4F0ACDE9-C32A-4E73-8075-53D9720474E6}">
      <dgm:prSet/>
      <dgm:spPr/>
      <dgm:t>
        <a:bodyPr/>
        <a:lstStyle/>
        <a:p>
          <a:endParaRPr lang="en-US"/>
        </a:p>
      </dgm:t>
    </dgm:pt>
    <dgm:pt modelId="{3D694FFC-C0F8-4C11-8437-B38FCA4C7CBB}">
      <dgm:prSet custT="1"/>
      <dgm:spPr/>
      <dgm:t>
        <a:bodyPr/>
        <a:lstStyle/>
        <a:p>
          <a:r>
            <a:rPr lang="en-US" sz="1800" dirty="0">
              <a:solidFill>
                <a:schemeClr val="accent5"/>
              </a:solidFill>
              <a:latin typeface="Avenir Next LT Pro" panose="020B0504020202020204" pitchFamily="34" charset="0"/>
            </a:rPr>
            <a:t>Predicts a maiden heifer’s ability to conceive</a:t>
          </a:r>
        </a:p>
      </dgm:t>
    </dgm:pt>
    <dgm:pt modelId="{94C72D80-8637-45C5-8BCA-7D31F2ACA5B5}" type="parTrans" cxnId="{7B8BA539-3464-4ADC-9D8A-DBCF1C71EEB3}">
      <dgm:prSet/>
      <dgm:spPr/>
      <dgm:t>
        <a:bodyPr/>
        <a:lstStyle/>
        <a:p>
          <a:endParaRPr lang="en-US"/>
        </a:p>
      </dgm:t>
    </dgm:pt>
    <dgm:pt modelId="{4FFEA14D-37B6-4129-966F-F4C5647B549F}" type="sibTrans" cxnId="{7B8BA539-3464-4ADC-9D8A-DBCF1C71EEB3}">
      <dgm:prSet/>
      <dgm:spPr/>
      <dgm:t>
        <a:bodyPr/>
        <a:lstStyle/>
        <a:p>
          <a:endParaRPr lang="en-US"/>
        </a:p>
      </dgm:t>
    </dgm:pt>
    <dgm:pt modelId="{2BFAF00F-AFF4-4007-824E-7A8947CD7FBC}">
      <dgm:prSet custT="1"/>
      <dgm:spPr/>
      <dgm:t>
        <a:bodyPr/>
        <a:lstStyle/>
        <a:p>
          <a:r>
            <a:rPr lang="en-US" sz="1800" dirty="0">
              <a:solidFill>
                <a:schemeClr val="accent5"/>
              </a:solidFill>
              <a:latin typeface="Avenir Next LT Pro" panose="020B0504020202020204" pitchFamily="34" charset="0"/>
            </a:rPr>
            <a:t>Positive PTA = higher fertility expected</a:t>
          </a:r>
        </a:p>
      </dgm:t>
    </dgm:pt>
    <dgm:pt modelId="{A9170FE3-DB41-4FD8-88BB-7581E1F47759}" type="parTrans" cxnId="{F70949EA-6CCD-42DA-81E5-7B18FB9D7994}">
      <dgm:prSet/>
      <dgm:spPr/>
      <dgm:t>
        <a:bodyPr/>
        <a:lstStyle/>
        <a:p>
          <a:endParaRPr lang="en-US"/>
        </a:p>
      </dgm:t>
    </dgm:pt>
    <dgm:pt modelId="{213AE45A-6801-4406-B705-D6B72BD6E77F}" type="sibTrans" cxnId="{F70949EA-6CCD-42DA-81E5-7B18FB9D7994}">
      <dgm:prSet/>
      <dgm:spPr/>
      <dgm:t>
        <a:bodyPr/>
        <a:lstStyle/>
        <a:p>
          <a:endParaRPr lang="en-US"/>
        </a:p>
      </dgm:t>
    </dgm:pt>
    <dgm:pt modelId="{0DEB0BC2-199A-4826-9DB0-2D657FFEFB11}">
      <dgm:prSet custT="1"/>
      <dgm:spPr/>
      <dgm:t>
        <a:bodyPr/>
        <a:lstStyle/>
        <a:p>
          <a:r>
            <a:rPr lang="en-US" sz="1800" dirty="0">
              <a:solidFill>
                <a:schemeClr val="accent5"/>
              </a:solidFill>
              <a:latin typeface="Avenir Next LT Pro" panose="020B0504020202020204" pitchFamily="34" charset="0"/>
            </a:rPr>
            <a:t>Predicts ability to alter female offspring’s age at first calving</a:t>
          </a:r>
        </a:p>
      </dgm:t>
    </dgm:pt>
    <dgm:pt modelId="{71560AF0-29AA-4C99-B606-84FEB209C8B3}" type="parTrans" cxnId="{89F104DE-D5EB-46D7-905B-112DAF76AD6D}">
      <dgm:prSet/>
      <dgm:spPr/>
      <dgm:t>
        <a:bodyPr/>
        <a:lstStyle/>
        <a:p>
          <a:endParaRPr lang="en-US"/>
        </a:p>
      </dgm:t>
    </dgm:pt>
    <dgm:pt modelId="{E68CB38D-CA09-4D17-B31E-753AE4D7471F}" type="sibTrans" cxnId="{89F104DE-D5EB-46D7-905B-112DAF76AD6D}">
      <dgm:prSet/>
      <dgm:spPr/>
      <dgm:t>
        <a:bodyPr/>
        <a:lstStyle/>
        <a:p>
          <a:endParaRPr lang="en-US"/>
        </a:p>
      </dgm:t>
    </dgm:pt>
    <dgm:pt modelId="{6E79DB68-B772-4BE1-816F-F5755319E9CD}">
      <dgm:prSet custT="1"/>
      <dgm:spPr/>
      <dgm:t>
        <a:bodyPr/>
        <a:lstStyle/>
        <a:p>
          <a:r>
            <a:rPr lang="en-US" sz="1800" dirty="0">
              <a:solidFill>
                <a:schemeClr val="accent5"/>
              </a:solidFill>
              <a:latin typeface="Avenir Next LT Pro" panose="020B0504020202020204" pitchFamily="34" charset="0"/>
            </a:rPr>
            <a:t>Positive PTA = earlier calving (expressed in days)</a:t>
          </a:r>
        </a:p>
      </dgm:t>
    </dgm:pt>
    <dgm:pt modelId="{E1304F29-BBA5-48B7-BBB8-D9BA91B65CB7}" type="parTrans" cxnId="{E8D6D870-4D00-4C97-982D-AD32C207DEF4}">
      <dgm:prSet/>
      <dgm:spPr/>
      <dgm:t>
        <a:bodyPr/>
        <a:lstStyle/>
        <a:p>
          <a:endParaRPr lang="en-US"/>
        </a:p>
      </dgm:t>
    </dgm:pt>
    <dgm:pt modelId="{7DF7CBCF-F785-4766-A149-7D718C39EEE6}" type="sibTrans" cxnId="{E8D6D870-4D00-4C97-982D-AD32C207DEF4}">
      <dgm:prSet/>
      <dgm:spPr/>
      <dgm:t>
        <a:bodyPr/>
        <a:lstStyle/>
        <a:p>
          <a:endParaRPr lang="en-US"/>
        </a:p>
      </dgm:t>
    </dgm:pt>
    <dgm:pt modelId="{27B24BCC-6783-4675-9065-710216FF1728}">
      <dgm:prSet custT="1"/>
      <dgm:spPr>
        <a:solidFill>
          <a:schemeClr val="accent5"/>
        </a:solidFill>
      </dgm:spPr>
      <dgm:t>
        <a:bodyPr/>
        <a:lstStyle/>
        <a:p>
          <a:r>
            <a: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First Service to Conception	(FSC)</a:t>
          </a:r>
        </a:p>
      </dgm:t>
    </dgm:pt>
    <dgm:pt modelId="{7C253ECA-A3D3-4B17-9C3D-A9C0FD809C53}" type="parTrans" cxnId="{5DD2EBA8-0D4F-4513-917E-5BD7AA8246D9}">
      <dgm:prSet/>
      <dgm:spPr/>
      <dgm:t>
        <a:bodyPr/>
        <a:lstStyle/>
        <a:p>
          <a:endParaRPr lang="en-US"/>
        </a:p>
      </dgm:t>
    </dgm:pt>
    <dgm:pt modelId="{F1C4DB3A-9233-47B8-80FE-A89450D5FC79}" type="sibTrans" cxnId="{5DD2EBA8-0D4F-4513-917E-5BD7AA8246D9}">
      <dgm:prSet/>
      <dgm:spPr/>
      <dgm:t>
        <a:bodyPr/>
        <a:lstStyle/>
        <a:p>
          <a:endParaRPr lang="en-US"/>
        </a:p>
      </dgm:t>
    </dgm:pt>
    <dgm:pt modelId="{77A7D706-3B6F-4F4C-AA93-BFFC878D8912}">
      <dgm:prSet custT="1"/>
      <dgm:spPr/>
      <dgm:t>
        <a:bodyPr/>
        <a:lstStyle/>
        <a:p>
          <a:r>
            <a:rPr lang="en-US" sz="1800" dirty="0">
              <a:solidFill>
                <a:schemeClr val="accent5"/>
              </a:solidFill>
              <a:latin typeface="Avenir Next LT Pro" panose="020B0504020202020204" pitchFamily="34" charset="0"/>
            </a:rPr>
            <a:t>Predicts a lactating cow’s ability to conceive as an interval trait (days)</a:t>
          </a:r>
        </a:p>
      </dgm:t>
    </dgm:pt>
    <dgm:pt modelId="{E8C02920-256D-44D7-8C6B-DF8905560356}" type="parTrans" cxnId="{6A6916AF-E52E-4A06-8CB1-27ADA3B9A316}">
      <dgm:prSet/>
      <dgm:spPr/>
      <dgm:t>
        <a:bodyPr/>
        <a:lstStyle/>
        <a:p>
          <a:endParaRPr lang="en-US"/>
        </a:p>
      </dgm:t>
    </dgm:pt>
    <dgm:pt modelId="{94625E5B-29F2-43D9-81E0-0D57A8E61128}" type="sibTrans" cxnId="{6A6916AF-E52E-4A06-8CB1-27ADA3B9A316}">
      <dgm:prSet/>
      <dgm:spPr/>
      <dgm:t>
        <a:bodyPr/>
        <a:lstStyle/>
        <a:p>
          <a:endParaRPr lang="en-US"/>
        </a:p>
      </dgm:t>
    </dgm:pt>
    <dgm:pt modelId="{181F28EE-11DE-43FA-9258-C6C4360A4180}">
      <dgm:prSet custT="1"/>
      <dgm:spPr/>
      <dgm:t>
        <a:bodyPr/>
        <a:lstStyle/>
        <a:p>
          <a:r>
            <a:rPr lang="en-US" sz="1800" dirty="0">
              <a:solidFill>
                <a:schemeClr val="accent5"/>
              </a:solidFill>
              <a:latin typeface="Avenir Next LT Pro" panose="020B0504020202020204" pitchFamily="34" charset="0"/>
            </a:rPr>
            <a:t>Positive PTA = Fewer days to conception</a:t>
          </a:r>
        </a:p>
      </dgm:t>
    </dgm:pt>
    <dgm:pt modelId="{CB754C90-01E5-4A1B-8FB9-C01D3238FE51}" type="parTrans" cxnId="{C0FAD173-359F-4BFA-8779-0366D690BFD6}">
      <dgm:prSet/>
      <dgm:spPr/>
      <dgm:t>
        <a:bodyPr/>
        <a:lstStyle/>
        <a:p>
          <a:endParaRPr lang="en-US"/>
        </a:p>
      </dgm:t>
    </dgm:pt>
    <dgm:pt modelId="{FFA8C482-4B16-4AAA-A4E9-FFE92F33560F}" type="sibTrans" cxnId="{C0FAD173-359F-4BFA-8779-0366D690BFD6}">
      <dgm:prSet/>
      <dgm:spPr/>
      <dgm:t>
        <a:bodyPr/>
        <a:lstStyle/>
        <a:p>
          <a:endParaRPr lang="en-US"/>
        </a:p>
      </dgm:t>
    </dgm:pt>
    <dgm:pt modelId="{9372DAE0-6769-4D3E-8D65-7C87E2341A5E}" type="pres">
      <dgm:prSet presAssocID="{C81D4E86-396E-41BC-AB55-8045FA461E08}" presName="linear" presStyleCnt="0">
        <dgm:presLayoutVars>
          <dgm:dir/>
          <dgm:animLvl val="lvl"/>
          <dgm:resizeHandles val="exact"/>
        </dgm:presLayoutVars>
      </dgm:prSet>
      <dgm:spPr/>
    </dgm:pt>
    <dgm:pt modelId="{C796E8E3-7104-4B00-859E-568126430690}" type="pres">
      <dgm:prSet presAssocID="{93E3A1A4-A979-4801-9F28-9A1571A70891}" presName="parentLin" presStyleCnt="0"/>
      <dgm:spPr/>
    </dgm:pt>
    <dgm:pt modelId="{78E5AB15-722B-4CB5-BA3F-F45E96F84948}" type="pres">
      <dgm:prSet presAssocID="{93E3A1A4-A979-4801-9F28-9A1571A70891}" presName="parentLeftMargin" presStyleLbl="node1" presStyleIdx="0" presStyleCnt="5"/>
      <dgm:spPr/>
    </dgm:pt>
    <dgm:pt modelId="{BB760DA0-AF8B-4ADA-9FF5-35FC9FDF558E}" type="pres">
      <dgm:prSet presAssocID="{93E3A1A4-A979-4801-9F28-9A1571A7089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5A1ACC1-F661-4378-97B5-C3D22F0AE269}" type="pres">
      <dgm:prSet presAssocID="{93E3A1A4-A979-4801-9F28-9A1571A70891}" presName="negativeSpace" presStyleCnt="0"/>
      <dgm:spPr/>
    </dgm:pt>
    <dgm:pt modelId="{6460A195-01B4-4E5F-8DC5-CFD741DA7657}" type="pres">
      <dgm:prSet presAssocID="{93E3A1A4-A979-4801-9F28-9A1571A70891}" presName="childText" presStyleLbl="conFgAcc1" presStyleIdx="0" presStyleCnt="5">
        <dgm:presLayoutVars>
          <dgm:bulletEnabled val="1"/>
        </dgm:presLayoutVars>
      </dgm:prSet>
      <dgm:spPr/>
    </dgm:pt>
    <dgm:pt modelId="{64572BC9-5E7D-412F-BFE0-CDDBF0AC84D1}" type="pres">
      <dgm:prSet presAssocID="{3D6EEC80-AC6E-45B6-AF8F-EC41CF178A20}" presName="spaceBetweenRectangles" presStyleCnt="0"/>
      <dgm:spPr/>
    </dgm:pt>
    <dgm:pt modelId="{34865894-B0BC-44BF-9ECD-0D58F0F6677F}" type="pres">
      <dgm:prSet presAssocID="{F6ED2A85-EAA9-4DFE-AB11-18C45AC5512C}" presName="parentLin" presStyleCnt="0"/>
      <dgm:spPr/>
    </dgm:pt>
    <dgm:pt modelId="{403C6B13-4EF9-41AF-A078-F968AA4EC691}" type="pres">
      <dgm:prSet presAssocID="{F6ED2A85-EAA9-4DFE-AB11-18C45AC5512C}" presName="parentLeftMargin" presStyleLbl="node1" presStyleIdx="0" presStyleCnt="5"/>
      <dgm:spPr/>
    </dgm:pt>
    <dgm:pt modelId="{39C08878-322E-46A9-BA77-EF1DBF32402C}" type="pres">
      <dgm:prSet presAssocID="{F6ED2A85-EAA9-4DFE-AB11-18C45AC5512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EAF7CEE-2E14-4FB1-A060-CE6362271EC0}" type="pres">
      <dgm:prSet presAssocID="{F6ED2A85-EAA9-4DFE-AB11-18C45AC5512C}" presName="negativeSpace" presStyleCnt="0"/>
      <dgm:spPr/>
    </dgm:pt>
    <dgm:pt modelId="{5C5C21FC-973C-4844-A062-FB5068F3DFEA}" type="pres">
      <dgm:prSet presAssocID="{F6ED2A85-EAA9-4DFE-AB11-18C45AC5512C}" presName="childText" presStyleLbl="conFgAcc1" presStyleIdx="1" presStyleCnt="5">
        <dgm:presLayoutVars>
          <dgm:bulletEnabled val="1"/>
        </dgm:presLayoutVars>
      </dgm:prSet>
      <dgm:spPr/>
    </dgm:pt>
    <dgm:pt modelId="{843D0182-D77E-4DEF-8C85-ECB953244997}" type="pres">
      <dgm:prSet presAssocID="{93B5AC25-5469-474E-B827-502BDA38BB47}" presName="spaceBetweenRectangles" presStyleCnt="0"/>
      <dgm:spPr/>
    </dgm:pt>
    <dgm:pt modelId="{764F1A6A-717E-4DBE-953B-FAF7E9929BEA}" type="pres">
      <dgm:prSet presAssocID="{EC2D49B7-DBC6-4130-BA02-75EBA8A0BB9C}" presName="parentLin" presStyleCnt="0"/>
      <dgm:spPr/>
    </dgm:pt>
    <dgm:pt modelId="{B08BBBBA-BFE4-42F8-9B0F-9311838406C0}" type="pres">
      <dgm:prSet presAssocID="{EC2D49B7-DBC6-4130-BA02-75EBA8A0BB9C}" presName="parentLeftMargin" presStyleLbl="node1" presStyleIdx="1" presStyleCnt="5"/>
      <dgm:spPr/>
    </dgm:pt>
    <dgm:pt modelId="{00B34537-823B-4924-80BA-60B15F4A5E25}" type="pres">
      <dgm:prSet presAssocID="{EC2D49B7-DBC6-4130-BA02-75EBA8A0BB9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0D55EAC-217B-45EE-BE1D-EE3A5EE3893E}" type="pres">
      <dgm:prSet presAssocID="{EC2D49B7-DBC6-4130-BA02-75EBA8A0BB9C}" presName="negativeSpace" presStyleCnt="0"/>
      <dgm:spPr/>
    </dgm:pt>
    <dgm:pt modelId="{F03F5069-0511-475D-AAAA-E8C0493E77EF}" type="pres">
      <dgm:prSet presAssocID="{EC2D49B7-DBC6-4130-BA02-75EBA8A0BB9C}" presName="childText" presStyleLbl="conFgAcc1" presStyleIdx="2" presStyleCnt="5">
        <dgm:presLayoutVars>
          <dgm:bulletEnabled val="1"/>
        </dgm:presLayoutVars>
      </dgm:prSet>
      <dgm:spPr/>
    </dgm:pt>
    <dgm:pt modelId="{4C247E7E-A816-4CD7-923E-965C1B3C50D7}" type="pres">
      <dgm:prSet presAssocID="{FB01D598-AC35-4797-A5D7-F5EB68C15AFB}" presName="spaceBetweenRectangles" presStyleCnt="0"/>
      <dgm:spPr/>
    </dgm:pt>
    <dgm:pt modelId="{8B8A04A8-F357-4FF6-893E-EBD72D7CF5AD}" type="pres">
      <dgm:prSet presAssocID="{CD64AB9A-6C26-40B9-8F73-243C0D8F1C62}" presName="parentLin" presStyleCnt="0"/>
      <dgm:spPr/>
    </dgm:pt>
    <dgm:pt modelId="{F1FE069E-BE12-4FE1-A38B-9E5180588815}" type="pres">
      <dgm:prSet presAssocID="{CD64AB9A-6C26-40B9-8F73-243C0D8F1C62}" presName="parentLeftMargin" presStyleLbl="node1" presStyleIdx="2" presStyleCnt="5"/>
      <dgm:spPr/>
    </dgm:pt>
    <dgm:pt modelId="{61022D65-AFD2-4DE9-AA62-D542CB7A498B}" type="pres">
      <dgm:prSet presAssocID="{CD64AB9A-6C26-40B9-8F73-243C0D8F1C6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657C044-F1CD-441A-8570-06C2055C32C6}" type="pres">
      <dgm:prSet presAssocID="{CD64AB9A-6C26-40B9-8F73-243C0D8F1C62}" presName="negativeSpace" presStyleCnt="0"/>
      <dgm:spPr/>
    </dgm:pt>
    <dgm:pt modelId="{C705987B-189D-47D3-B6B9-38D95FCF1F15}" type="pres">
      <dgm:prSet presAssocID="{CD64AB9A-6C26-40B9-8F73-243C0D8F1C62}" presName="childText" presStyleLbl="conFgAcc1" presStyleIdx="3" presStyleCnt="5">
        <dgm:presLayoutVars>
          <dgm:bulletEnabled val="1"/>
        </dgm:presLayoutVars>
      </dgm:prSet>
      <dgm:spPr/>
    </dgm:pt>
    <dgm:pt modelId="{49998C34-C74F-4D6F-BC60-DF3B9FBE3332}" type="pres">
      <dgm:prSet presAssocID="{EB7C46F0-4FEC-49A6-93BC-D75A52977AA3}" presName="spaceBetweenRectangles" presStyleCnt="0"/>
      <dgm:spPr/>
    </dgm:pt>
    <dgm:pt modelId="{D98CAD25-5748-491A-A6A0-658AEF2EFD4E}" type="pres">
      <dgm:prSet presAssocID="{27B24BCC-6783-4675-9065-710216FF1728}" presName="parentLin" presStyleCnt="0"/>
      <dgm:spPr/>
    </dgm:pt>
    <dgm:pt modelId="{C7360CB2-4D1D-478B-BBB8-FF68F5B7D13D}" type="pres">
      <dgm:prSet presAssocID="{27B24BCC-6783-4675-9065-710216FF1728}" presName="parentLeftMargin" presStyleLbl="node1" presStyleIdx="3" presStyleCnt="5"/>
      <dgm:spPr/>
    </dgm:pt>
    <dgm:pt modelId="{17C7A93A-506E-43B8-8314-3691E9CB2144}" type="pres">
      <dgm:prSet presAssocID="{27B24BCC-6783-4675-9065-710216FF1728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7F17F9F-160F-47DA-96C0-F1E6504ED016}" type="pres">
      <dgm:prSet presAssocID="{27B24BCC-6783-4675-9065-710216FF1728}" presName="negativeSpace" presStyleCnt="0"/>
      <dgm:spPr/>
    </dgm:pt>
    <dgm:pt modelId="{A7765BD0-8806-4ED9-BC5B-FCE1B2BCFE8F}" type="pres">
      <dgm:prSet presAssocID="{27B24BCC-6783-4675-9065-710216FF1728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B42E7E15-A678-4DB1-8EDA-74D8CF6F638F}" type="presOf" srcId="{181F28EE-11DE-43FA-9258-C6C4360A4180}" destId="{A7765BD0-8806-4ED9-BC5B-FCE1B2BCFE8F}" srcOrd="0" destOrd="1" presId="urn:microsoft.com/office/officeart/2005/8/layout/list1"/>
    <dgm:cxn modelId="{8BCF3717-1F1B-45B5-89AA-FCF3F0B271C1}" type="presOf" srcId="{0DEB0BC2-199A-4826-9DB0-2D657FFEFB11}" destId="{C705987B-189D-47D3-B6B9-38D95FCF1F15}" srcOrd="0" destOrd="0" presId="urn:microsoft.com/office/officeart/2005/8/layout/list1"/>
    <dgm:cxn modelId="{66B7DF19-A036-4E6A-A735-E0FF16332D7B}" srcId="{F6ED2A85-EAA9-4DFE-AB11-18C45AC5512C}" destId="{973A55FF-64B2-4155-81EC-EEA133BA3BEE}" srcOrd="0" destOrd="0" parTransId="{FD9718AA-79D3-4D69-A400-36DBBA9375F9}" sibTransId="{874DB707-A9B6-48C7-BC2C-C11C2892E8AE}"/>
    <dgm:cxn modelId="{1051B11A-F2E8-4CEE-A541-55873428A345}" type="presOf" srcId="{CD64AB9A-6C26-40B9-8F73-243C0D8F1C62}" destId="{F1FE069E-BE12-4FE1-A38B-9E5180588815}" srcOrd="0" destOrd="0" presId="urn:microsoft.com/office/officeart/2005/8/layout/list1"/>
    <dgm:cxn modelId="{1ECCC220-88DD-4B89-9E8D-0E2ED9973F31}" type="presOf" srcId="{2BFAF00F-AFF4-4007-824E-7A8947CD7FBC}" destId="{F03F5069-0511-475D-AAAA-E8C0493E77EF}" srcOrd="0" destOrd="1" presId="urn:microsoft.com/office/officeart/2005/8/layout/list1"/>
    <dgm:cxn modelId="{0C81C124-11A7-4C1E-B741-4B961BBD18F8}" type="presOf" srcId="{EC2D49B7-DBC6-4130-BA02-75EBA8A0BB9C}" destId="{00B34537-823B-4924-80BA-60B15F4A5E25}" srcOrd="1" destOrd="0" presId="urn:microsoft.com/office/officeart/2005/8/layout/list1"/>
    <dgm:cxn modelId="{CAB42828-A8D6-48F8-B0F6-6FED759D1BF1}" srcId="{93E3A1A4-A979-4801-9F28-9A1571A70891}" destId="{3B9AC873-87B2-4A4C-A9A2-2330A4AB4ABD}" srcOrd="1" destOrd="0" parTransId="{772660C8-63E4-4F58-9581-062643B0DF2A}" sibTransId="{A9676307-B3F2-481D-930C-18FE1B6DDE4A}"/>
    <dgm:cxn modelId="{4CBE1335-423E-40FD-A7FA-B87ABC4726B4}" type="presOf" srcId="{C81D4E86-396E-41BC-AB55-8045FA461E08}" destId="{9372DAE0-6769-4D3E-8D65-7C87E2341A5E}" srcOrd="0" destOrd="0" presId="urn:microsoft.com/office/officeart/2005/8/layout/list1"/>
    <dgm:cxn modelId="{74C27335-C167-4247-B70D-C33BDD58F1D7}" type="presOf" srcId="{F6ED2A85-EAA9-4DFE-AB11-18C45AC5512C}" destId="{39C08878-322E-46A9-BA77-EF1DBF32402C}" srcOrd="1" destOrd="0" presId="urn:microsoft.com/office/officeart/2005/8/layout/list1"/>
    <dgm:cxn modelId="{68BB1239-FADB-4BE0-B8F2-5BE12521D0B5}" srcId="{C81D4E86-396E-41BC-AB55-8045FA461E08}" destId="{F6ED2A85-EAA9-4DFE-AB11-18C45AC5512C}" srcOrd="1" destOrd="0" parTransId="{7DEB5276-2B06-47C8-882F-6099FC53FB5F}" sibTransId="{93B5AC25-5469-474E-B827-502BDA38BB47}"/>
    <dgm:cxn modelId="{7B8BA539-3464-4ADC-9D8A-DBCF1C71EEB3}" srcId="{EC2D49B7-DBC6-4130-BA02-75EBA8A0BB9C}" destId="{3D694FFC-C0F8-4C11-8437-B38FCA4C7CBB}" srcOrd="0" destOrd="0" parTransId="{94C72D80-8637-45C5-8BCA-7D31F2ACA5B5}" sibTransId="{4FFEA14D-37B6-4129-966F-F4C5647B549F}"/>
    <dgm:cxn modelId="{1713E841-9989-43AC-A073-9B80A828D880}" type="presOf" srcId="{3D694FFC-C0F8-4C11-8437-B38FCA4C7CBB}" destId="{F03F5069-0511-475D-AAAA-E8C0493E77EF}" srcOrd="0" destOrd="0" presId="urn:microsoft.com/office/officeart/2005/8/layout/list1"/>
    <dgm:cxn modelId="{E2938048-DA91-4B29-BC76-7F479B341394}" type="presOf" srcId="{38F4225D-5B54-4648-A2A8-F5CEE50BA517}" destId="{5C5C21FC-973C-4844-A062-FB5068F3DFEA}" srcOrd="0" destOrd="1" presId="urn:microsoft.com/office/officeart/2005/8/layout/list1"/>
    <dgm:cxn modelId="{A90E0953-0D6A-4705-BD3E-B48EB2BE2CAB}" srcId="{C81D4E86-396E-41BC-AB55-8045FA461E08}" destId="{CD64AB9A-6C26-40B9-8F73-243C0D8F1C62}" srcOrd="3" destOrd="0" parTransId="{5B868E11-1EF5-41B2-A647-6E8BE14995CF}" sibTransId="{EB7C46F0-4FEC-49A6-93BC-D75A52977AA3}"/>
    <dgm:cxn modelId="{E8D6D870-4D00-4C97-982D-AD32C207DEF4}" srcId="{CD64AB9A-6C26-40B9-8F73-243C0D8F1C62}" destId="{6E79DB68-B772-4BE1-816F-F5755319E9CD}" srcOrd="1" destOrd="0" parTransId="{E1304F29-BBA5-48B7-BBB8-D9BA91B65CB7}" sibTransId="{7DF7CBCF-F785-4766-A149-7D718C39EEE6}"/>
    <dgm:cxn modelId="{C0FAD173-359F-4BFA-8779-0366D690BFD6}" srcId="{27B24BCC-6783-4675-9065-710216FF1728}" destId="{181F28EE-11DE-43FA-9258-C6C4360A4180}" srcOrd="1" destOrd="0" parTransId="{CB754C90-01E5-4A1B-8FB9-C01D3238FE51}" sibTransId="{FFA8C482-4B16-4AAA-A4E9-FFE92F33560F}"/>
    <dgm:cxn modelId="{F4275976-0116-421E-A032-60E6F8C862B5}" type="presOf" srcId="{F2E93976-B61A-48F8-946D-C7AD1A06F849}" destId="{6460A195-01B4-4E5F-8DC5-CFD741DA7657}" srcOrd="0" destOrd="0" presId="urn:microsoft.com/office/officeart/2005/8/layout/list1"/>
    <dgm:cxn modelId="{F6A12083-42F6-4183-BC75-870E3C0DDDC3}" type="presOf" srcId="{27B24BCC-6783-4675-9065-710216FF1728}" destId="{C7360CB2-4D1D-478B-BBB8-FF68F5B7D13D}" srcOrd="0" destOrd="0" presId="urn:microsoft.com/office/officeart/2005/8/layout/list1"/>
    <dgm:cxn modelId="{F02AFC87-7751-4150-A00A-5737B0700F20}" type="presOf" srcId="{77A7D706-3B6F-4F4C-AA93-BFFC878D8912}" destId="{A7765BD0-8806-4ED9-BC5B-FCE1B2BCFE8F}" srcOrd="0" destOrd="0" presId="urn:microsoft.com/office/officeart/2005/8/layout/list1"/>
    <dgm:cxn modelId="{BAE75D94-A558-472C-96A4-82894C6B457E}" type="presOf" srcId="{27B24BCC-6783-4675-9065-710216FF1728}" destId="{17C7A93A-506E-43B8-8314-3691E9CB2144}" srcOrd="1" destOrd="0" presId="urn:microsoft.com/office/officeart/2005/8/layout/list1"/>
    <dgm:cxn modelId="{1D4E769C-A733-4F7F-B582-71E9AB9C4C7E}" type="presOf" srcId="{6E79DB68-B772-4BE1-816F-F5755319E9CD}" destId="{C705987B-189D-47D3-B6B9-38D95FCF1F15}" srcOrd="0" destOrd="1" presId="urn:microsoft.com/office/officeart/2005/8/layout/list1"/>
    <dgm:cxn modelId="{A2B1C49C-673F-4695-87E7-228FF536C2B0}" type="presOf" srcId="{3B9AC873-87B2-4A4C-A9A2-2330A4AB4ABD}" destId="{6460A195-01B4-4E5F-8DC5-CFD741DA7657}" srcOrd="0" destOrd="1" presId="urn:microsoft.com/office/officeart/2005/8/layout/list1"/>
    <dgm:cxn modelId="{5DD2EBA8-0D4F-4513-917E-5BD7AA8246D9}" srcId="{C81D4E86-396E-41BC-AB55-8045FA461E08}" destId="{27B24BCC-6783-4675-9065-710216FF1728}" srcOrd="4" destOrd="0" parTransId="{7C253ECA-A3D3-4B17-9C3D-A9C0FD809C53}" sibTransId="{F1C4DB3A-9233-47B8-80FE-A89450D5FC79}"/>
    <dgm:cxn modelId="{6A6916AF-E52E-4A06-8CB1-27ADA3B9A316}" srcId="{27B24BCC-6783-4675-9065-710216FF1728}" destId="{77A7D706-3B6F-4F4C-AA93-BFFC878D8912}" srcOrd="0" destOrd="0" parTransId="{E8C02920-256D-44D7-8C6B-DF8905560356}" sibTransId="{94625E5B-29F2-43D9-81E0-0D57A8E61128}"/>
    <dgm:cxn modelId="{7B8A9DBC-51D9-491F-B7CE-0249F5E007C1}" srcId="{C81D4E86-396E-41BC-AB55-8045FA461E08}" destId="{93E3A1A4-A979-4801-9F28-9A1571A70891}" srcOrd="0" destOrd="0" parTransId="{47986751-7E02-4A96-8F67-E017EF5D01FC}" sibTransId="{3D6EEC80-AC6E-45B6-AF8F-EC41CF178A20}"/>
    <dgm:cxn modelId="{129D63C6-AA16-465B-A76C-A5BE2802BB80}" type="presOf" srcId="{CD64AB9A-6C26-40B9-8F73-243C0D8F1C62}" destId="{61022D65-AFD2-4DE9-AA62-D542CB7A498B}" srcOrd="1" destOrd="0" presId="urn:microsoft.com/office/officeart/2005/8/layout/list1"/>
    <dgm:cxn modelId="{9D6BA7D0-16B8-49E0-AB90-43A1114D1864}" type="presOf" srcId="{F6ED2A85-EAA9-4DFE-AB11-18C45AC5512C}" destId="{403C6B13-4EF9-41AF-A078-F968AA4EC691}" srcOrd="0" destOrd="0" presId="urn:microsoft.com/office/officeart/2005/8/layout/list1"/>
    <dgm:cxn modelId="{A894AFD9-D8E0-431A-AF03-198A881E51ED}" type="presOf" srcId="{93E3A1A4-A979-4801-9F28-9A1571A70891}" destId="{BB760DA0-AF8B-4ADA-9FF5-35FC9FDF558E}" srcOrd="1" destOrd="0" presId="urn:microsoft.com/office/officeart/2005/8/layout/list1"/>
    <dgm:cxn modelId="{710954DA-2FF6-4300-AE8E-D8DE7076BDBD}" type="presOf" srcId="{EC2D49B7-DBC6-4130-BA02-75EBA8A0BB9C}" destId="{B08BBBBA-BFE4-42F8-9B0F-9311838406C0}" srcOrd="0" destOrd="0" presId="urn:microsoft.com/office/officeart/2005/8/layout/list1"/>
    <dgm:cxn modelId="{89F104DE-D5EB-46D7-905B-112DAF76AD6D}" srcId="{CD64AB9A-6C26-40B9-8F73-243C0D8F1C62}" destId="{0DEB0BC2-199A-4826-9DB0-2D657FFEFB11}" srcOrd="0" destOrd="0" parTransId="{71560AF0-29AA-4C99-B606-84FEB209C8B3}" sibTransId="{E68CB38D-CA09-4D17-B31E-753AE4D7471F}"/>
    <dgm:cxn modelId="{4F0ACDE9-C32A-4E73-8075-53D9720474E6}" srcId="{F6ED2A85-EAA9-4DFE-AB11-18C45AC5512C}" destId="{38F4225D-5B54-4648-A2A8-F5CEE50BA517}" srcOrd="1" destOrd="0" parTransId="{6E9C4E45-9E8E-45E5-B01C-E720B3EE14A4}" sibTransId="{A7351EA8-6D84-4128-AD12-5095F5A8A996}"/>
    <dgm:cxn modelId="{F70949EA-6CCD-42DA-81E5-7B18FB9D7994}" srcId="{EC2D49B7-DBC6-4130-BA02-75EBA8A0BB9C}" destId="{2BFAF00F-AFF4-4007-824E-7A8947CD7FBC}" srcOrd="1" destOrd="0" parTransId="{A9170FE3-DB41-4FD8-88BB-7581E1F47759}" sibTransId="{213AE45A-6801-4406-B705-D6B72BD6E77F}"/>
    <dgm:cxn modelId="{AF087BEB-D118-4FCF-B86B-426960154EDC}" type="presOf" srcId="{973A55FF-64B2-4155-81EC-EEA133BA3BEE}" destId="{5C5C21FC-973C-4844-A062-FB5068F3DFEA}" srcOrd="0" destOrd="0" presId="urn:microsoft.com/office/officeart/2005/8/layout/list1"/>
    <dgm:cxn modelId="{305DFEF1-5D70-43C5-9645-933BA2F2540C}" srcId="{93E3A1A4-A979-4801-9F28-9A1571A70891}" destId="{F2E93976-B61A-48F8-946D-C7AD1A06F849}" srcOrd="0" destOrd="0" parTransId="{E1BBB334-3DD0-4927-A50F-1C71A79C58A9}" sibTransId="{7A5B9D3E-BAC4-4FB5-9BFA-FF1C82072E66}"/>
    <dgm:cxn modelId="{BF9A85F2-62AF-43E9-8BD2-509E12183E84}" type="presOf" srcId="{93E3A1A4-A979-4801-9F28-9A1571A70891}" destId="{78E5AB15-722B-4CB5-BA3F-F45E96F84948}" srcOrd="0" destOrd="0" presId="urn:microsoft.com/office/officeart/2005/8/layout/list1"/>
    <dgm:cxn modelId="{517344FC-F674-4558-A72D-8C590E542880}" srcId="{C81D4E86-396E-41BC-AB55-8045FA461E08}" destId="{EC2D49B7-DBC6-4130-BA02-75EBA8A0BB9C}" srcOrd="2" destOrd="0" parTransId="{D6950B7F-31F3-4BD7-AE00-D17AECF6B43B}" sibTransId="{FB01D598-AC35-4797-A5D7-F5EB68C15AFB}"/>
    <dgm:cxn modelId="{E97C7714-FDC5-4C60-8996-1F9CB958AE59}" type="presParOf" srcId="{9372DAE0-6769-4D3E-8D65-7C87E2341A5E}" destId="{C796E8E3-7104-4B00-859E-568126430690}" srcOrd="0" destOrd="0" presId="urn:microsoft.com/office/officeart/2005/8/layout/list1"/>
    <dgm:cxn modelId="{F09146F5-CAFB-4858-BD2C-91FF3EB9841A}" type="presParOf" srcId="{C796E8E3-7104-4B00-859E-568126430690}" destId="{78E5AB15-722B-4CB5-BA3F-F45E96F84948}" srcOrd="0" destOrd="0" presId="urn:microsoft.com/office/officeart/2005/8/layout/list1"/>
    <dgm:cxn modelId="{D19251AF-1014-4C66-A791-4F6FFB56637C}" type="presParOf" srcId="{C796E8E3-7104-4B00-859E-568126430690}" destId="{BB760DA0-AF8B-4ADA-9FF5-35FC9FDF558E}" srcOrd="1" destOrd="0" presId="urn:microsoft.com/office/officeart/2005/8/layout/list1"/>
    <dgm:cxn modelId="{72C0EF79-919C-40B2-A549-B32C8A3C4E41}" type="presParOf" srcId="{9372DAE0-6769-4D3E-8D65-7C87E2341A5E}" destId="{85A1ACC1-F661-4378-97B5-C3D22F0AE269}" srcOrd="1" destOrd="0" presId="urn:microsoft.com/office/officeart/2005/8/layout/list1"/>
    <dgm:cxn modelId="{0CE91837-5BC7-4DF8-A3A4-35540DC58605}" type="presParOf" srcId="{9372DAE0-6769-4D3E-8D65-7C87E2341A5E}" destId="{6460A195-01B4-4E5F-8DC5-CFD741DA7657}" srcOrd="2" destOrd="0" presId="urn:microsoft.com/office/officeart/2005/8/layout/list1"/>
    <dgm:cxn modelId="{FEB49A9F-E690-4E4C-8422-16ED7EEE0452}" type="presParOf" srcId="{9372DAE0-6769-4D3E-8D65-7C87E2341A5E}" destId="{64572BC9-5E7D-412F-BFE0-CDDBF0AC84D1}" srcOrd="3" destOrd="0" presId="urn:microsoft.com/office/officeart/2005/8/layout/list1"/>
    <dgm:cxn modelId="{1E9E865B-E076-4D84-9A45-35F2A4194282}" type="presParOf" srcId="{9372DAE0-6769-4D3E-8D65-7C87E2341A5E}" destId="{34865894-B0BC-44BF-9ECD-0D58F0F6677F}" srcOrd="4" destOrd="0" presId="urn:microsoft.com/office/officeart/2005/8/layout/list1"/>
    <dgm:cxn modelId="{98D7468B-E30F-496E-A978-B41136115E1E}" type="presParOf" srcId="{34865894-B0BC-44BF-9ECD-0D58F0F6677F}" destId="{403C6B13-4EF9-41AF-A078-F968AA4EC691}" srcOrd="0" destOrd="0" presId="urn:microsoft.com/office/officeart/2005/8/layout/list1"/>
    <dgm:cxn modelId="{2446312D-1D01-4B02-9922-830E86E1C219}" type="presParOf" srcId="{34865894-B0BC-44BF-9ECD-0D58F0F6677F}" destId="{39C08878-322E-46A9-BA77-EF1DBF32402C}" srcOrd="1" destOrd="0" presId="urn:microsoft.com/office/officeart/2005/8/layout/list1"/>
    <dgm:cxn modelId="{E2F6BEA7-A1C0-4D2B-88F8-F0ABF0C585A7}" type="presParOf" srcId="{9372DAE0-6769-4D3E-8D65-7C87E2341A5E}" destId="{8EAF7CEE-2E14-4FB1-A060-CE6362271EC0}" srcOrd="5" destOrd="0" presId="urn:microsoft.com/office/officeart/2005/8/layout/list1"/>
    <dgm:cxn modelId="{9431533F-DB6D-404A-9D37-384BE580D538}" type="presParOf" srcId="{9372DAE0-6769-4D3E-8D65-7C87E2341A5E}" destId="{5C5C21FC-973C-4844-A062-FB5068F3DFEA}" srcOrd="6" destOrd="0" presId="urn:microsoft.com/office/officeart/2005/8/layout/list1"/>
    <dgm:cxn modelId="{21036538-1279-4CF9-BFC2-7888AFD956CE}" type="presParOf" srcId="{9372DAE0-6769-4D3E-8D65-7C87E2341A5E}" destId="{843D0182-D77E-4DEF-8C85-ECB953244997}" srcOrd="7" destOrd="0" presId="urn:microsoft.com/office/officeart/2005/8/layout/list1"/>
    <dgm:cxn modelId="{B542F459-4456-4B2E-855B-5DF991DF0158}" type="presParOf" srcId="{9372DAE0-6769-4D3E-8D65-7C87E2341A5E}" destId="{764F1A6A-717E-4DBE-953B-FAF7E9929BEA}" srcOrd="8" destOrd="0" presId="urn:microsoft.com/office/officeart/2005/8/layout/list1"/>
    <dgm:cxn modelId="{7CCF1B25-5B37-4C29-9B7E-76D47CA483B0}" type="presParOf" srcId="{764F1A6A-717E-4DBE-953B-FAF7E9929BEA}" destId="{B08BBBBA-BFE4-42F8-9B0F-9311838406C0}" srcOrd="0" destOrd="0" presId="urn:microsoft.com/office/officeart/2005/8/layout/list1"/>
    <dgm:cxn modelId="{43FE0DB3-3BE2-4150-95FF-202F5D007130}" type="presParOf" srcId="{764F1A6A-717E-4DBE-953B-FAF7E9929BEA}" destId="{00B34537-823B-4924-80BA-60B15F4A5E25}" srcOrd="1" destOrd="0" presId="urn:microsoft.com/office/officeart/2005/8/layout/list1"/>
    <dgm:cxn modelId="{A217B97C-48BA-4543-B8FA-8B667EC8B2A9}" type="presParOf" srcId="{9372DAE0-6769-4D3E-8D65-7C87E2341A5E}" destId="{C0D55EAC-217B-45EE-BE1D-EE3A5EE3893E}" srcOrd="9" destOrd="0" presId="urn:microsoft.com/office/officeart/2005/8/layout/list1"/>
    <dgm:cxn modelId="{C8DD9532-4EE6-41E0-8985-5FD3FD79F5EF}" type="presParOf" srcId="{9372DAE0-6769-4D3E-8D65-7C87E2341A5E}" destId="{F03F5069-0511-475D-AAAA-E8C0493E77EF}" srcOrd="10" destOrd="0" presId="urn:microsoft.com/office/officeart/2005/8/layout/list1"/>
    <dgm:cxn modelId="{EACC8F67-D8C9-428E-A70D-E9FE0543A17C}" type="presParOf" srcId="{9372DAE0-6769-4D3E-8D65-7C87E2341A5E}" destId="{4C247E7E-A816-4CD7-923E-965C1B3C50D7}" srcOrd="11" destOrd="0" presId="urn:microsoft.com/office/officeart/2005/8/layout/list1"/>
    <dgm:cxn modelId="{A59FFC07-0F49-440A-8ED8-111309A5B4F4}" type="presParOf" srcId="{9372DAE0-6769-4D3E-8D65-7C87E2341A5E}" destId="{8B8A04A8-F357-4FF6-893E-EBD72D7CF5AD}" srcOrd="12" destOrd="0" presId="urn:microsoft.com/office/officeart/2005/8/layout/list1"/>
    <dgm:cxn modelId="{EDFD93BB-BB66-45AA-9C79-6BEFBED0D3B9}" type="presParOf" srcId="{8B8A04A8-F357-4FF6-893E-EBD72D7CF5AD}" destId="{F1FE069E-BE12-4FE1-A38B-9E5180588815}" srcOrd="0" destOrd="0" presId="urn:microsoft.com/office/officeart/2005/8/layout/list1"/>
    <dgm:cxn modelId="{17DBDA33-E68E-4EB9-A881-B6D616026A6C}" type="presParOf" srcId="{8B8A04A8-F357-4FF6-893E-EBD72D7CF5AD}" destId="{61022D65-AFD2-4DE9-AA62-D542CB7A498B}" srcOrd="1" destOrd="0" presId="urn:microsoft.com/office/officeart/2005/8/layout/list1"/>
    <dgm:cxn modelId="{6D938D72-0484-436B-9B1A-B31BD1DEB674}" type="presParOf" srcId="{9372DAE0-6769-4D3E-8D65-7C87E2341A5E}" destId="{7657C044-F1CD-441A-8570-06C2055C32C6}" srcOrd="13" destOrd="0" presId="urn:microsoft.com/office/officeart/2005/8/layout/list1"/>
    <dgm:cxn modelId="{1DBE2E81-A285-4D5B-85E9-59244997C00A}" type="presParOf" srcId="{9372DAE0-6769-4D3E-8D65-7C87E2341A5E}" destId="{C705987B-189D-47D3-B6B9-38D95FCF1F15}" srcOrd="14" destOrd="0" presId="urn:microsoft.com/office/officeart/2005/8/layout/list1"/>
    <dgm:cxn modelId="{D34BD4BB-477E-4028-813E-0738298EFB33}" type="presParOf" srcId="{9372DAE0-6769-4D3E-8D65-7C87E2341A5E}" destId="{49998C34-C74F-4D6F-BC60-DF3B9FBE3332}" srcOrd="15" destOrd="0" presId="urn:microsoft.com/office/officeart/2005/8/layout/list1"/>
    <dgm:cxn modelId="{36299E8C-3229-4B07-B674-40E690137292}" type="presParOf" srcId="{9372DAE0-6769-4D3E-8D65-7C87E2341A5E}" destId="{D98CAD25-5748-491A-A6A0-658AEF2EFD4E}" srcOrd="16" destOrd="0" presId="urn:microsoft.com/office/officeart/2005/8/layout/list1"/>
    <dgm:cxn modelId="{80C55DCD-D1D8-4804-A3F8-BF62769CD726}" type="presParOf" srcId="{D98CAD25-5748-491A-A6A0-658AEF2EFD4E}" destId="{C7360CB2-4D1D-478B-BBB8-FF68F5B7D13D}" srcOrd="0" destOrd="0" presId="urn:microsoft.com/office/officeart/2005/8/layout/list1"/>
    <dgm:cxn modelId="{A6F3C0CC-D342-42DC-AC5C-2C8D7E1373A1}" type="presParOf" srcId="{D98CAD25-5748-491A-A6A0-658AEF2EFD4E}" destId="{17C7A93A-506E-43B8-8314-3691E9CB2144}" srcOrd="1" destOrd="0" presId="urn:microsoft.com/office/officeart/2005/8/layout/list1"/>
    <dgm:cxn modelId="{16A85922-221E-469A-A13E-73C37C0590D8}" type="presParOf" srcId="{9372DAE0-6769-4D3E-8D65-7C87E2341A5E}" destId="{47F17F9F-160F-47DA-96C0-F1E6504ED016}" srcOrd="17" destOrd="0" presId="urn:microsoft.com/office/officeart/2005/8/layout/list1"/>
    <dgm:cxn modelId="{1C3C1DAA-5A3D-4DEB-8DCE-2FE2DAAA851D}" type="presParOf" srcId="{9372DAE0-6769-4D3E-8D65-7C87E2341A5E}" destId="{A7765BD0-8806-4ED9-BC5B-FCE1B2BCFE8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74B4E6-CBA1-46EF-A49C-D5620CEA6BE5}" type="doc">
      <dgm:prSet loTypeId="urn:microsoft.com/office/officeart/2005/8/layout/radial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D8CA320-F645-4724-815C-B89719F74E28}">
      <dgm:prSet phldrT="[Text]" phldr="0" custT="1"/>
      <dgm:spPr/>
      <dgm:t>
        <a:bodyPr/>
        <a:lstStyle/>
        <a:p>
          <a:r>
            <a:rPr lang="en-US" sz="2400" dirty="0">
              <a:solidFill>
                <a:srgbClr val="000000"/>
              </a:solidFill>
              <a:latin typeface="Garamond" panose="02020404030301010803" pitchFamily="18" charset="0"/>
            </a:rPr>
            <a:t>Hoof Health Trait Groups</a:t>
          </a:r>
        </a:p>
      </dgm:t>
    </dgm:pt>
    <dgm:pt modelId="{57394E38-F30F-48B0-8563-8B9690AD3797}" type="parTrans" cxnId="{2F65071B-2A06-4845-AC41-3C46E8EF2447}">
      <dgm:prSet/>
      <dgm:spPr/>
      <dgm:t>
        <a:bodyPr/>
        <a:lstStyle/>
        <a:p>
          <a:endParaRPr lang="en-US"/>
        </a:p>
      </dgm:t>
    </dgm:pt>
    <dgm:pt modelId="{114AB8B1-B3B2-4FAB-903B-84A3AEC0998A}" type="sibTrans" cxnId="{2F65071B-2A06-4845-AC41-3C46E8EF2447}">
      <dgm:prSet/>
      <dgm:spPr/>
      <dgm:t>
        <a:bodyPr/>
        <a:lstStyle/>
        <a:p>
          <a:endParaRPr lang="en-US"/>
        </a:p>
      </dgm:t>
    </dgm:pt>
    <dgm:pt modelId="{A1A07D72-CCCB-4400-AAE8-F40C2F7C6535}">
      <dgm:prSet phldrT="[Text]" phldr="0" custT="1"/>
      <dgm:spPr/>
      <dgm:t>
        <a:bodyPr/>
        <a:lstStyle/>
        <a:p>
          <a:r>
            <a:rPr lang="en-US" sz="1800" dirty="0">
              <a:solidFill>
                <a:srgbClr val="000000"/>
              </a:solidFill>
              <a:latin typeface="Garamond" panose="02020404030301010803" pitchFamily="18" charset="0"/>
            </a:rPr>
            <a:t>Infectious</a:t>
          </a:r>
        </a:p>
      </dgm:t>
    </dgm:pt>
    <dgm:pt modelId="{AC7389A2-7881-4829-AA35-F1BE082B9829}" type="parTrans" cxnId="{7F5B8275-A7FB-43C5-981B-290748AA65AB}">
      <dgm:prSet/>
      <dgm:spPr/>
      <dgm:t>
        <a:bodyPr/>
        <a:lstStyle/>
        <a:p>
          <a:endParaRPr lang="en-US"/>
        </a:p>
      </dgm:t>
    </dgm:pt>
    <dgm:pt modelId="{9DE56E00-DFD3-4DE2-BE8B-EC3A19804164}" type="sibTrans" cxnId="{7F5B8275-A7FB-43C5-981B-290748AA65AB}">
      <dgm:prSet/>
      <dgm:spPr/>
      <dgm:t>
        <a:bodyPr/>
        <a:lstStyle/>
        <a:p>
          <a:endParaRPr lang="en-US"/>
        </a:p>
      </dgm:t>
    </dgm:pt>
    <dgm:pt modelId="{E5CD602E-3D53-48CF-B840-997619A58D5A}">
      <dgm:prSet phldrT="[Text]" phldr="0" custT="1"/>
      <dgm:spPr/>
      <dgm:t>
        <a:bodyPr/>
        <a:lstStyle/>
        <a:p>
          <a:r>
            <a:rPr lang="en-US" sz="1800">
              <a:solidFill>
                <a:srgbClr val="000000"/>
              </a:solidFill>
              <a:latin typeface="Garamond" panose="02020404030301010803" pitchFamily="18" charset="0"/>
            </a:rPr>
            <a:t>Non-Infectious</a:t>
          </a:r>
          <a:endParaRPr lang="en-US" sz="1800" dirty="0">
            <a:solidFill>
              <a:srgbClr val="000000"/>
            </a:solidFill>
            <a:latin typeface="Garamond" panose="02020404030301010803" pitchFamily="18" charset="0"/>
          </a:endParaRPr>
        </a:p>
      </dgm:t>
    </dgm:pt>
    <dgm:pt modelId="{10430D72-FA61-4F2F-A073-A40D1592E527}" type="parTrans" cxnId="{D4A88C06-56CF-4601-AF9D-91868DC0B86B}">
      <dgm:prSet/>
      <dgm:spPr/>
      <dgm:t>
        <a:bodyPr/>
        <a:lstStyle/>
        <a:p>
          <a:endParaRPr lang="en-US"/>
        </a:p>
      </dgm:t>
    </dgm:pt>
    <dgm:pt modelId="{998E548C-7700-462C-8FCA-CA5DD2639F87}" type="sibTrans" cxnId="{D4A88C06-56CF-4601-AF9D-91868DC0B86B}">
      <dgm:prSet/>
      <dgm:spPr/>
      <dgm:t>
        <a:bodyPr/>
        <a:lstStyle/>
        <a:p>
          <a:endParaRPr lang="en-US"/>
        </a:p>
      </dgm:t>
    </dgm:pt>
    <dgm:pt modelId="{EE5AF0D5-C6AE-48FA-92DB-E3369B2251F3}" type="pres">
      <dgm:prSet presAssocID="{CD74B4E6-CBA1-46EF-A49C-D5620CEA6BE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4FE990F-EADC-423C-BB1F-817C714B5542}" type="pres">
      <dgm:prSet presAssocID="{BD8CA320-F645-4724-815C-B89719F74E28}" presName="centerShape" presStyleLbl="node0" presStyleIdx="0" presStyleCnt="1"/>
      <dgm:spPr/>
    </dgm:pt>
    <dgm:pt modelId="{6BEEF1C8-7638-4161-8AD8-61FF8652CEC4}" type="pres">
      <dgm:prSet presAssocID="{A1A07D72-CCCB-4400-AAE8-F40C2F7C6535}" presName="node" presStyleLbl="node1" presStyleIdx="0" presStyleCnt="2">
        <dgm:presLayoutVars>
          <dgm:bulletEnabled val="1"/>
        </dgm:presLayoutVars>
      </dgm:prSet>
      <dgm:spPr/>
    </dgm:pt>
    <dgm:pt modelId="{D39BD110-4CF9-4774-8407-15BADD11DE41}" type="pres">
      <dgm:prSet presAssocID="{A1A07D72-CCCB-4400-AAE8-F40C2F7C6535}" presName="dummy" presStyleCnt="0"/>
      <dgm:spPr/>
    </dgm:pt>
    <dgm:pt modelId="{9A55DC87-31A2-47F5-9186-5F2A9E407C41}" type="pres">
      <dgm:prSet presAssocID="{9DE56E00-DFD3-4DE2-BE8B-EC3A19804164}" presName="sibTrans" presStyleLbl="sibTrans2D1" presStyleIdx="0" presStyleCnt="2"/>
      <dgm:spPr/>
    </dgm:pt>
    <dgm:pt modelId="{B7484692-5133-4FEE-B577-57C02765FE55}" type="pres">
      <dgm:prSet presAssocID="{E5CD602E-3D53-48CF-B840-997619A58D5A}" presName="node" presStyleLbl="node1" presStyleIdx="1" presStyleCnt="2">
        <dgm:presLayoutVars>
          <dgm:bulletEnabled val="1"/>
        </dgm:presLayoutVars>
      </dgm:prSet>
      <dgm:spPr/>
    </dgm:pt>
    <dgm:pt modelId="{D7E3E136-BAAC-4570-891A-EEC742066D0F}" type="pres">
      <dgm:prSet presAssocID="{E5CD602E-3D53-48CF-B840-997619A58D5A}" presName="dummy" presStyleCnt="0"/>
      <dgm:spPr/>
    </dgm:pt>
    <dgm:pt modelId="{B85BCF9A-5659-4685-B9CB-FA61A57C67CD}" type="pres">
      <dgm:prSet presAssocID="{998E548C-7700-462C-8FCA-CA5DD2639F87}" presName="sibTrans" presStyleLbl="sibTrans2D1" presStyleIdx="1" presStyleCnt="2" custLinFactNeighborY="506"/>
      <dgm:spPr/>
    </dgm:pt>
  </dgm:ptLst>
  <dgm:cxnLst>
    <dgm:cxn modelId="{D4A88C06-56CF-4601-AF9D-91868DC0B86B}" srcId="{BD8CA320-F645-4724-815C-B89719F74E28}" destId="{E5CD602E-3D53-48CF-B840-997619A58D5A}" srcOrd="1" destOrd="0" parTransId="{10430D72-FA61-4F2F-A073-A40D1592E527}" sibTransId="{998E548C-7700-462C-8FCA-CA5DD2639F87}"/>
    <dgm:cxn modelId="{0CDE5916-8268-46F5-A4AD-0A54725A47C2}" type="presOf" srcId="{BD8CA320-F645-4724-815C-B89719F74E28}" destId="{94FE990F-EADC-423C-BB1F-817C714B5542}" srcOrd="0" destOrd="0" presId="urn:microsoft.com/office/officeart/2005/8/layout/radial6"/>
    <dgm:cxn modelId="{2F65071B-2A06-4845-AC41-3C46E8EF2447}" srcId="{CD74B4E6-CBA1-46EF-A49C-D5620CEA6BE5}" destId="{BD8CA320-F645-4724-815C-B89719F74E28}" srcOrd="0" destOrd="0" parTransId="{57394E38-F30F-48B0-8563-8B9690AD3797}" sibTransId="{114AB8B1-B3B2-4FAB-903B-84A3AEC0998A}"/>
    <dgm:cxn modelId="{91BEF642-D8F0-4670-98B1-BFE68F2A96DD}" type="presOf" srcId="{E5CD602E-3D53-48CF-B840-997619A58D5A}" destId="{B7484692-5133-4FEE-B577-57C02765FE55}" srcOrd="0" destOrd="0" presId="urn:microsoft.com/office/officeart/2005/8/layout/radial6"/>
    <dgm:cxn modelId="{59DA556B-D439-44D9-9979-C8CC0EE65EB9}" type="presOf" srcId="{9DE56E00-DFD3-4DE2-BE8B-EC3A19804164}" destId="{9A55DC87-31A2-47F5-9186-5F2A9E407C41}" srcOrd="0" destOrd="0" presId="urn:microsoft.com/office/officeart/2005/8/layout/radial6"/>
    <dgm:cxn modelId="{7F5B8275-A7FB-43C5-981B-290748AA65AB}" srcId="{BD8CA320-F645-4724-815C-B89719F74E28}" destId="{A1A07D72-CCCB-4400-AAE8-F40C2F7C6535}" srcOrd="0" destOrd="0" parTransId="{AC7389A2-7881-4829-AA35-F1BE082B9829}" sibTransId="{9DE56E00-DFD3-4DE2-BE8B-EC3A19804164}"/>
    <dgm:cxn modelId="{5C1FF6BA-8F66-410D-9522-D3D352C789BC}" type="presOf" srcId="{CD74B4E6-CBA1-46EF-A49C-D5620CEA6BE5}" destId="{EE5AF0D5-C6AE-48FA-92DB-E3369B2251F3}" srcOrd="0" destOrd="0" presId="urn:microsoft.com/office/officeart/2005/8/layout/radial6"/>
    <dgm:cxn modelId="{D9416BBE-A844-49DA-9F67-8D89BDEF544A}" type="presOf" srcId="{998E548C-7700-462C-8FCA-CA5DD2639F87}" destId="{B85BCF9A-5659-4685-B9CB-FA61A57C67CD}" srcOrd="0" destOrd="0" presId="urn:microsoft.com/office/officeart/2005/8/layout/radial6"/>
    <dgm:cxn modelId="{7822E1F1-3589-4A22-8DE0-E00F8C98BE64}" type="presOf" srcId="{A1A07D72-CCCB-4400-AAE8-F40C2F7C6535}" destId="{6BEEF1C8-7638-4161-8AD8-61FF8652CEC4}" srcOrd="0" destOrd="0" presId="urn:microsoft.com/office/officeart/2005/8/layout/radial6"/>
    <dgm:cxn modelId="{DBB0E1AD-78E2-42A7-B197-80D57A18F6A9}" type="presParOf" srcId="{EE5AF0D5-C6AE-48FA-92DB-E3369B2251F3}" destId="{94FE990F-EADC-423C-BB1F-817C714B5542}" srcOrd="0" destOrd="0" presId="urn:microsoft.com/office/officeart/2005/8/layout/radial6"/>
    <dgm:cxn modelId="{70534818-0CD0-46F7-BB65-466AD3853776}" type="presParOf" srcId="{EE5AF0D5-C6AE-48FA-92DB-E3369B2251F3}" destId="{6BEEF1C8-7638-4161-8AD8-61FF8652CEC4}" srcOrd="1" destOrd="0" presId="urn:microsoft.com/office/officeart/2005/8/layout/radial6"/>
    <dgm:cxn modelId="{F09EA14F-99E7-4397-B8DE-74C86E2184D9}" type="presParOf" srcId="{EE5AF0D5-C6AE-48FA-92DB-E3369B2251F3}" destId="{D39BD110-4CF9-4774-8407-15BADD11DE41}" srcOrd="2" destOrd="0" presId="urn:microsoft.com/office/officeart/2005/8/layout/radial6"/>
    <dgm:cxn modelId="{714DA09A-BCC7-4153-9C71-AA84CD7EE713}" type="presParOf" srcId="{EE5AF0D5-C6AE-48FA-92DB-E3369B2251F3}" destId="{9A55DC87-31A2-47F5-9186-5F2A9E407C41}" srcOrd="3" destOrd="0" presId="urn:microsoft.com/office/officeart/2005/8/layout/radial6"/>
    <dgm:cxn modelId="{E709C248-499A-4CF6-B25D-906F6D8C832C}" type="presParOf" srcId="{EE5AF0D5-C6AE-48FA-92DB-E3369B2251F3}" destId="{B7484692-5133-4FEE-B577-57C02765FE55}" srcOrd="4" destOrd="0" presId="urn:microsoft.com/office/officeart/2005/8/layout/radial6"/>
    <dgm:cxn modelId="{6E448E2A-C0AC-408C-9F0C-60BBB829BD90}" type="presParOf" srcId="{EE5AF0D5-C6AE-48FA-92DB-E3369B2251F3}" destId="{D7E3E136-BAAC-4570-891A-EEC742066D0F}" srcOrd="5" destOrd="0" presId="urn:microsoft.com/office/officeart/2005/8/layout/radial6"/>
    <dgm:cxn modelId="{BD440E0F-5857-4B57-B6D5-7CAD6748F630}" type="presParOf" srcId="{EE5AF0D5-C6AE-48FA-92DB-E3369B2251F3}" destId="{B85BCF9A-5659-4685-B9CB-FA61A57C67CD}" srcOrd="6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74B4E6-CBA1-46EF-A49C-D5620CEA6BE5}" type="doc">
      <dgm:prSet loTypeId="urn:microsoft.com/office/officeart/2005/8/layout/radial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D8CA320-F645-4724-815C-B89719F74E28}">
      <dgm:prSet phldrT="[Text]" phldr="0" custT="1"/>
      <dgm:spPr/>
      <dgm:t>
        <a:bodyPr/>
        <a:lstStyle/>
        <a:p>
          <a:r>
            <a:rPr lang="en-US" sz="2400" dirty="0">
              <a:solidFill>
                <a:srgbClr val="000000"/>
              </a:solidFill>
              <a:latin typeface="Garamond" panose="02020404030301010803" pitchFamily="18" charset="0"/>
            </a:rPr>
            <a:t>Hoof Health Trait Groups</a:t>
          </a:r>
        </a:p>
      </dgm:t>
    </dgm:pt>
    <dgm:pt modelId="{57394E38-F30F-48B0-8563-8B9690AD3797}" type="parTrans" cxnId="{2F65071B-2A06-4845-AC41-3C46E8EF2447}">
      <dgm:prSet/>
      <dgm:spPr/>
      <dgm:t>
        <a:bodyPr/>
        <a:lstStyle/>
        <a:p>
          <a:endParaRPr lang="en-US"/>
        </a:p>
      </dgm:t>
    </dgm:pt>
    <dgm:pt modelId="{114AB8B1-B3B2-4FAB-903B-84A3AEC0998A}" type="sibTrans" cxnId="{2F65071B-2A06-4845-AC41-3C46E8EF2447}">
      <dgm:prSet/>
      <dgm:spPr/>
      <dgm:t>
        <a:bodyPr/>
        <a:lstStyle/>
        <a:p>
          <a:endParaRPr lang="en-US"/>
        </a:p>
      </dgm:t>
    </dgm:pt>
    <dgm:pt modelId="{A1A07D72-CCCB-4400-AAE8-F40C2F7C6535}">
      <dgm:prSet phldrT="[Text]" phldr="0" custT="1"/>
      <dgm:spPr/>
      <dgm:t>
        <a:bodyPr/>
        <a:lstStyle/>
        <a:p>
          <a:r>
            <a:rPr lang="en-US" sz="1800" dirty="0">
              <a:solidFill>
                <a:srgbClr val="000000"/>
              </a:solidFill>
              <a:latin typeface="Garamond" panose="02020404030301010803" pitchFamily="18" charset="0"/>
            </a:rPr>
            <a:t>Infectious</a:t>
          </a:r>
        </a:p>
      </dgm:t>
    </dgm:pt>
    <dgm:pt modelId="{AC7389A2-7881-4829-AA35-F1BE082B9829}" type="parTrans" cxnId="{7F5B8275-A7FB-43C5-981B-290748AA65AB}">
      <dgm:prSet/>
      <dgm:spPr/>
      <dgm:t>
        <a:bodyPr/>
        <a:lstStyle/>
        <a:p>
          <a:endParaRPr lang="en-US"/>
        </a:p>
      </dgm:t>
    </dgm:pt>
    <dgm:pt modelId="{9DE56E00-DFD3-4DE2-BE8B-EC3A19804164}" type="sibTrans" cxnId="{7F5B8275-A7FB-43C5-981B-290748AA65AB}">
      <dgm:prSet/>
      <dgm:spPr/>
      <dgm:t>
        <a:bodyPr/>
        <a:lstStyle/>
        <a:p>
          <a:endParaRPr lang="en-US"/>
        </a:p>
      </dgm:t>
    </dgm:pt>
    <dgm:pt modelId="{E5CD602E-3D53-48CF-B840-997619A58D5A}">
      <dgm:prSet phldrT="[Text]" phldr="0" custT="1"/>
      <dgm:spPr>
        <a:ln w="57150">
          <a:solidFill>
            <a:srgbClr val="2A8BC1"/>
          </a:solidFill>
        </a:ln>
      </dgm:spPr>
      <dgm:t>
        <a:bodyPr/>
        <a:lstStyle/>
        <a:p>
          <a:r>
            <a:rPr lang="en-US" sz="1800" dirty="0">
              <a:solidFill>
                <a:srgbClr val="000000"/>
              </a:solidFill>
              <a:latin typeface="Garamond" panose="02020404030301010803" pitchFamily="18" charset="0"/>
            </a:rPr>
            <a:t>Digital Dermatitis</a:t>
          </a:r>
        </a:p>
      </dgm:t>
    </dgm:pt>
    <dgm:pt modelId="{10430D72-FA61-4F2F-A073-A40D1592E527}" type="parTrans" cxnId="{D4A88C06-56CF-4601-AF9D-91868DC0B86B}">
      <dgm:prSet/>
      <dgm:spPr/>
      <dgm:t>
        <a:bodyPr/>
        <a:lstStyle/>
        <a:p>
          <a:endParaRPr lang="en-US"/>
        </a:p>
      </dgm:t>
    </dgm:pt>
    <dgm:pt modelId="{998E548C-7700-462C-8FCA-CA5DD2639F87}" type="sibTrans" cxnId="{D4A88C06-56CF-4601-AF9D-91868DC0B86B}">
      <dgm:prSet/>
      <dgm:spPr/>
      <dgm:t>
        <a:bodyPr/>
        <a:lstStyle/>
        <a:p>
          <a:endParaRPr lang="en-US"/>
        </a:p>
      </dgm:t>
    </dgm:pt>
    <dgm:pt modelId="{65D37AAF-C732-4509-8081-21129DCA08E8}">
      <dgm:prSet phldrT="[Text]" phldr="0" custT="1"/>
      <dgm:spPr>
        <a:ln w="19050">
          <a:solidFill>
            <a:srgbClr val="2A8BC1"/>
          </a:solidFill>
        </a:ln>
      </dgm:spPr>
      <dgm:t>
        <a:bodyPr/>
        <a:lstStyle/>
        <a:p>
          <a:r>
            <a:rPr lang="en-US" sz="1800" dirty="0">
              <a:solidFill>
                <a:srgbClr val="000000"/>
              </a:solidFill>
              <a:latin typeface="Garamond" panose="02020404030301010803" pitchFamily="18" charset="0"/>
            </a:rPr>
            <a:t>Non-Infectious</a:t>
          </a:r>
        </a:p>
      </dgm:t>
    </dgm:pt>
    <dgm:pt modelId="{BAE8C27D-FAB0-4461-AF00-495325D6CC9F}" type="parTrans" cxnId="{22B30D33-6CD5-4787-BD06-777F189F67F9}">
      <dgm:prSet/>
      <dgm:spPr/>
      <dgm:t>
        <a:bodyPr/>
        <a:lstStyle/>
        <a:p>
          <a:endParaRPr lang="en-US"/>
        </a:p>
      </dgm:t>
    </dgm:pt>
    <dgm:pt modelId="{CBF178C9-B6C3-42D0-9C15-70A50E55DD60}" type="sibTrans" cxnId="{22B30D33-6CD5-4787-BD06-777F189F67F9}">
      <dgm:prSet/>
      <dgm:spPr/>
      <dgm:t>
        <a:bodyPr/>
        <a:lstStyle/>
        <a:p>
          <a:endParaRPr lang="en-US"/>
        </a:p>
      </dgm:t>
    </dgm:pt>
    <dgm:pt modelId="{EE5AF0D5-C6AE-48FA-92DB-E3369B2251F3}" type="pres">
      <dgm:prSet presAssocID="{CD74B4E6-CBA1-46EF-A49C-D5620CEA6BE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4FE990F-EADC-423C-BB1F-817C714B5542}" type="pres">
      <dgm:prSet presAssocID="{BD8CA320-F645-4724-815C-B89719F74E28}" presName="centerShape" presStyleLbl="node0" presStyleIdx="0" presStyleCnt="1"/>
      <dgm:spPr/>
    </dgm:pt>
    <dgm:pt modelId="{6BEEF1C8-7638-4161-8AD8-61FF8652CEC4}" type="pres">
      <dgm:prSet presAssocID="{A1A07D72-CCCB-4400-AAE8-F40C2F7C6535}" presName="node" presStyleLbl="node1" presStyleIdx="0" presStyleCnt="3">
        <dgm:presLayoutVars>
          <dgm:bulletEnabled val="1"/>
        </dgm:presLayoutVars>
      </dgm:prSet>
      <dgm:spPr/>
    </dgm:pt>
    <dgm:pt modelId="{D39BD110-4CF9-4774-8407-15BADD11DE41}" type="pres">
      <dgm:prSet presAssocID="{A1A07D72-CCCB-4400-AAE8-F40C2F7C6535}" presName="dummy" presStyleCnt="0"/>
      <dgm:spPr/>
    </dgm:pt>
    <dgm:pt modelId="{9A55DC87-31A2-47F5-9186-5F2A9E407C41}" type="pres">
      <dgm:prSet presAssocID="{9DE56E00-DFD3-4DE2-BE8B-EC3A19804164}" presName="sibTrans" presStyleLbl="sibTrans2D1" presStyleIdx="0" presStyleCnt="3" custScaleX="98792" custScaleY="98792"/>
      <dgm:spPr/>
    </dgm:pt>
    <dgm:pt modelId="{B7484692-5133-4FEE-B577-57C02765FE55}" type="pres">
      <dgm:prSet presAssocID="{E5CD602E-3D53-48CF-B840-997619A58D5A}" presName="node" presStyleLbl="node1" presStyleIdx="1" presStyleCnt="3" custScaleX="107742" custScaleY="107742">
        <dgm:presLayoutVars>
          <dgm:bulletEnabled val="1"/>
        </dgm:presLayoutVars>
      </dgm:prSet>
      <dgm:spPr/>
    </dgm:pt>
    <dgm:pt modelId="{D7E3E136-BAAC-4570-891A-EEC742066D0F}" type="pres">
      <dgm:prSet presAssocID="{E5CD602E-3D53-48CF-B840-997619A58D5A}" presName="dummy" presStyleCnt="0"/>
      <dgm:spPr/>
    </dgm:pt>
    <dgm:pt modelId="{B85BCF9A-5659-4685-B9CB-FA61A57C67CD}" type="pres">
      <dgm:prSet presAssocID="{998E548C-7700-462C-8FCA-CA5DD2639F87}" presName="sibTrans" presStyleLbl="sibTrans2D1" presStyleIdx="1" presStyleCnt="3"/>
      <dgm:spPr/>
    </dgm:pt>
    <dgm:pt modelId="{52D17F30-B990-4707-A759-C5E14C5CC0B4}" type="pres">
      <dgm:prSet presAssocID="{65D37AAF-C732-4509-8081-21129DCA08E8}" presName="node" presStyleLbl="node1" presStyleIdx="2" presStyleCnt="3" custScaleX="107742" custScaleY="107742">
        <dgm:presLayoutVars>
          <dgm:bulletEnabled val="1"/>
        </dgm:presLayoutVars>
      </dgm:prSet>
      <dgm:spPr/>
    </dgm:pt>
    <dgm:pt modelId="{92CD6EFB-B1EB-4E47-AB76-772DF45DB2EC}" type="pres">
      <dgm:prSet presAssocID="{65D37AAF-C732-4509-8081-21129DCA08E8}" presName="dummy" presStyleCnt="0"/>
      <dgm:spPr/>
    </dgm:pt>
    <dgm:pt modelId="{85F2E1DC-E4FA-4833-82B9-32C40BF26EC1}" type="pres">
      <dgm:prSet presAssocID="{CBF178C9-B6C3-42D0-9C15-70A50E55DD60}" presName="sibTrans" presStyleLbl="sibTrans2D1" presStyleIdx="2" presStyleCnt="3"/>
      <dgm:spPr/>
    </dgm:pt>
  </dgm:ptLst>
  <dgm:cxnLst>
    <dgm:cxn modelId="{D4A88C06-56CF-4601-AF9D-91868DC0B86B}" srcId="{BD8CA320-F645-4724-815C-B89719F74E28}" destId="{E5CD602E-3D53-48CF-B840-997619A58D5A}" srcOrd="1" destOrd="0" parTransId="{10430D72-FA61-4F2F-A073-A40D1592E527}" sibTransId="{998E548C-7700-462C-8FCA-CA5DD2639F87}"/>
    <dgm:cxn modelId="{673AC206-F087-4087-AEC2-62923CDAAFA1}" type="presOf" srcId="{E5CD602E-3D53-48CF-B840-997619A58D5A}" destId="{B7484692-5133-4FEE-B577-57C02765FE55}" srcOrd="0" destOrd="0" presId="urn:microsoft.com/office/officeart/2005/8/layout/radial6"/>
    <dgm:cxn modelId="{0949BB1A-0ED3-4FFD-8B51-04FA97355254}" type="presOf" srcId="{BD8CA320-F645-4724-815C-B89719F74E28}" destId="{94FE990F-EADC-423C-BB1F-817C714B5542}" srcOrd="0" destOrd="0" presId="urn:microsoft.com/office/officeart/2005/8/layout/radial6"/>
    <dgm:cxn modelId="{2F65071B-2A06-4845-AC41-3C46E8EF2447}" srcId="{CD74B4E6-CBA1-46EF-A49C-D5620CEA6BE5}" destId="{BD8CA320-F645-4724-815C-B89719F74E28}" srcOrd="0" destOrd="0" parTransId="{57394E38-F30F-48B0-8563-8B9690AD3797}" sibTransId="{114AB8B1-B3B2-4FAB-903B-84A3AEC0998A}"/>
    <dgm:cxn modelId="{22B30D33-6CD5-4787-BD06-777F189F67F9}" srcId="{BD8CA320-F645-4724-815C-B89719F74E28}" destId="{65D37AAF-C732-4509-8081-21129DCA08E8}" srcOrd="2" destOrd="0" parTransId="{BAE8C27D-FAB0-4461-AF00-495325D6CC9F}" sibTransId="{CBF178C9-B6C3-42D0-9C15-70A50E55DD60}"/>
    <dgm:cxn modelId="{02155A37-D1B2-4FD2-8812-59701BE90CDC}" type="presOf" srcId="{CBF178C9-B6C3-42D0-9C15-70A50E55DD60}" destId="{85F2E1DC-E4FA-4833-82B9-32C40BF26EC1}" srcOrd="0" destOrd="0" presId="urn:microsoft.com/office/officeart/2005/8/layout/radial6"/>
    <dgm:cxn modelId="{7F5B8275-A7FB-43C5-981B-290748AA65AB}" srcId="{BD8CA320-F645-4724-815C-B89719F74E28}" destId="{A1A07D72-CCCB-4400-AAE8-F40C2F7C6535}" srcOrd="0" destOrd="0" parTransId="{AC7389A2-7881-4829-AA35-F1BE082B9829}" sibTransId="{9DE56E00-DFD3-4DE2-BE8B-EC3A19804164}"/>
    <dgm:cxn modelId="{3526B2BA-23E7-433D-ADA2-995192A66477}" type="presOf" srcId="{65D37AAF-C732-4509-8081-21129DCA08E8}" destId="{52D17F30-B990-4707-A759-C5E14C5CC0B4}" srcOrd="0" destOrd="0" presId="urn:microsoft.com/office/officeart/2005/8/layout/radial6"/>
    <dgm:cxn modelId="{5C1FF6BA-8F66-410D-9522-D3D352C789BC}" type="presOf" srcId="{CD74B4E6-CBA1-46EF-A49C-D5620CEA6BE5}" destId="{EE5AF0D5-C6AE-48FA-92DB-E3369B2251F3}" srcOrd="0" destOrd="0" presId="urn:microsoft.com/office/officeart/2005/8/layout/radial6"/>
    <dgm:cxn modelId="{94575CDC-461B-4F8B-A8C9-CB5B02060A4F}" type="presOf" srcId="{998E548C-7700-462C-8FCA-CA5DD2639F87}" destId="{B85BCF9A-5659-4685-B9CB-FA61A57C67CD}" srcOrd="0" destOrd="0" presId="urn:microsoft.com/office/officeart/2005/8/layout/radial6"/>
    <dgm:cxn modelId="{35289DDE-80A2-4B1F-B042-8BCC0ED1CF53}" type="presOf" srcId="{A1A07D72-CCCB-4400-AAE8-F40C2F7C6535}" destId="{6BEEF1C8-7638-4161-8AD8-61FF8652CEC4}" srcOrd="0" destOrd="0" presId="urn:microsoft.com/office/officeart/2005/8/layout/radial6"/>
    <dgm:cxn modelId="{495F33EA-CDF3-438D-8252-3757C19E225A}" type="presOf" srcId="{9DE56E00-DFD3-4DE2-BE8B-EC3A19804164}" destId="{9A55DC87-31A2-47F5-9186-5F2A9E407C41}" srcOrd="0" destOrd="0" presId="urn:microsoft.com/office/officeart/2005/8/layout/radial6"/>
    <dgm:cxn modelId="{D80C4D3F-9C5A-4AE8-AAF1-8165655ABB05}" type="presParOf" srcId="{EE5AF0D5-C6AE-48FA-92DB-E3369B2251F3}" destId="{94FE990F-EADC-423C-BB1F-817C714B5542}" srcOrd="0" destOrd="0" presId="urn:microsoft.com/office/officeart/2005/8/layout/radial6"/>
    <dgm:cxn modelId="{C0489705-CE02-4D10-B0FF-F020077EB877}" type="presParOf" srcId="{EE5AF0D5-C6AE-48FA-92DB-E3369B2251F3}" destId="{6BEEF1C8-7638-4161-8AD8-61FF8652CEC4}" srcOrd="1" destOrd="0" presId="urn:microsoft.com/office/officeart/2005/8/layout/radial6"/>
    <dgm:cxn modelId="{4EB41818-1C0F-40F4-AA51-6FC4F64D83A7}" type="presParOf" srcId="{EE5AF0D5-C6AE-48FA-92DB-E3369B2251F3}" destId="{D39BD110-4CF9-4774-8407-15BADD11DE41}" srcOrd="2" destOrd="0" presId="urn:microsoft.com/office/officeart/2005/8/layout/radial6"/>
    <dgm:cxn modelId="{D8A40CFA-18B0-4D43-BB64-0B4B4E9D59AB}" type="presParOf" srcId="{EE5AF0D5-C6AE-48FA-92DB-E3369B2251F3}" destId="{9A55DC87-31A2-47F5-9186-5F2A9E407C41}" srcOrd="3" destOrd="0" presId="urn:microsoft.com/office/officeart/2005/8/layout/radial6"/>
    <dgm:cxn modelId="{F183BE37-C383-4CA6-9604-3859B1C84426}" type="presParOf" srcId="{EE5AF0D5-C6AE-48FA-92DB-E3369B2251F3}" destId="{B7484692-5133-4FEE-B577-57C02765FE55}" srcOrd="4" destOrd="0" presId="urn:microsoft.com/office/officeart/2005/8/layout/radial6"/>
    <dgm:cxn modelId="{E789A22C-68E3-4910-90BA-7ABC2254ABEA}" type="presParOf" srcId="{EE5AF0D5-C6AE-48FA-92DB-E3369B2251F3}" destId="{D7E3E136-BAAC-4570-891A-EEC742066D0F}" srcOrd="5" destOrd="0" presId="urn:microsoft.com/office/officeart/2005/8/layout/radial6"/>
    <dgm:cxn modelId="{E8D7D9B0-BD70-43D9-916E-4455EDA9CF36}" type="presParOf" srcId="{EE5AF0D5-C6AE-48FA-92DB-E3369B2251F3}" destId="{B85BCF9A-5659-4685-B9CB-FA61A57C67CD}" srcOrd="6" destOrd="0" presId="urn:microsoft.com/office/officeart/2005/8/layout/radial6"/>
    <dgm:cxn modelId="{3775BFC7-0FAE-497F-89EB-A846D182D35E}" type="presParOf" srcId="{EE5AF0D5-C6AE-48FA-92DB-E3369B2251F3}" destId="{52D17F30-B990-4707-A759-C5E14C5CC0B4}" srcOrd="7" destOrd="0" presId="urn:microsoft.com/office/officeart/2005/8/layout/radial6"/>
    <dgm:cxn modelId="{89AF5804-F261-4812-8035-61D1AC80A067}" type="presParOf" srcId="{EE5AF0D5-C6AE-48FA-92DB-E3369B2251F3}" destId="{92CD6EFB-B1EB-4E47-AB76-772DF45DB2EC}" srcOrd="8" destOrd="0" presId="urn:microsoft.com/office/officeart/2005/8/layout/radial6"/>
    <dgm:cxn modelId="{598FE6DF-B2FD-4CD9-B461-5D48EEF45129}" type="presParOf" srcId="{EE5AF0D5-C6AE-48FA-92DB-E3369B2251F3}" destId="{85F2E1DC-E4FA-4833-82B9-32C40BF26EC1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0A195-01B4-4E5F-8DC5-CFD741DA7657}">
      <dsp:nvSpPr>
        <dsp:cNvPr id="0" name=""/>
        <dsp:cNvSpPr/>
      </dsp:nvSpPr>
      <dsp:spPr>
        <a:xfrm>
          <a:off x="0" y="251935"/>
          <a:ext cx="10972800" cy="9008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29108" rIns="85161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5"/>
              </a:solidFill>
              <a:latin typeface="Avenir Next LT Pro" panose="020B0504020202020204" pitchFamily="34" charset="0"/>
            </a:rPr>
            <a:t>Predicts % of cows that will become pregnant in each 21-day cycle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5"/>
              </a:solidFill>
              <a:latin typeface="Avenir Next LT Pro" panose="020B0504020202020204" pitchFamily="34" charset="0"/>
            </a:rPr>
            <a:t>Positive PTA = higher fertility in offspring expected</a:t>
          </a:r>
        </a:p>
      </dsp:txBody>
      <dsp:txXfrm>
        <a:off x="0" y="251935"/>
        <a:ext cx="10972800" cy="900899"/>
      </dsp:txXfrm>
    </dsp:sp>
    <dsp:sp modelId="{BB760DA0-AF8B-4ADA-9FF5-35FC9FDF558E}">
      <dsp:nvSpPr>
        <dsp:cNvPr id="0" name=""/>
        <dsp:cNvSpPr/>
      </dsp:nvSpPr>
      <dsp:spPr>
        <a:xfrm>
          <a:off x="548640" y="89575"/>
          <a:ext cx="7680960" cy="3247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Daughter Pregnancy Rate		(DPR)</a:t>
          </a:r>
        </a:p>
      </dsp:txBody>
      <dsp:txXfrm>
        <a:off x="564492" y="105427"/>
        <a:ext cx="7649256" cy="293016"/>
      </dsp:txXfrm>
    </dsp:sp>
    <dsp:sp modelId="{5C5C21FC-973C-4844-A062-FB5068F3DFEA}">
      <dsp:nvSpPr>
        <dsp:cNvPr id="0" name=""/>
        <dsp:cNvSpPr/>
      </dsp:nvSpPr>
      <dsp:spPr>
        <a:xfrm>
          <a:off x="0" y="1374595"/>
          <a:ext cx="10972800" cy="9008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29108" rIns="85161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5"/>
              </a:solidFill>
              <a:latin typeface="Avenir Next LT Pro" panose="020B0504020202020204" pitchFamily="34" charset="0"/>
            </a:rPr>
            <a:t>Predicts a lactating cow’s ability to conceive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5"/>
              </a:solidFill>
              <a:latin typeface="Avenir Next LT Pro" panose="020B0504020202020204" pitchFamily="34" charset="0"/>
            </a:rPr>
            <a:t>Positive PTA = higher fertility expected</a:t>
          </a:r>
        </a:p>
      </dsp:txBody>
      <dsp:txXfrm>
        <a:off x="0" y="1374595"/>
        <a:ext cx="10972800" cy="900899"/>
      </dsp:txXfrm>
    </dsp:sp>
    <dsp:sp modelId="{39C08878-322E-46A9-BA77-EF1DBF32402C}">
      <dsp:nvSpPr>
        <dsp:cNvPr id="0" name=""/>
        <dsp:cNvSpPr/>
      </dsp:nvSpPr>
      <dsp:spPr>
        <a:xfrm>
          <a:off x="548640" y="1212234"/>
          <a:ext cx="7680960" cy="3247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Cow Conception Rate		(CCR)</a:t>
          </a:r>
        </a:p>
      </dsp:txBody>
      <dsp:txXfrm>
        <a:off x="564492" y="1228086"/>
        <a:ext cx="7649256" cy="293016"/>
      </dsp:txXfrm>
    </dsp:sp>
    <dsp:sp modelId="{F03F5069-0511-475D-AAAA-E8C0493E77EF}">
      <dsp:nvSpPr>
        <dsp:cNvPr id="0" name=""/>
        <dsp:cNvSpPr/>
      </dsp:nvSpPr>
      <dsp:spPr>
        <a:xfrm>
          <a:off x="0" y="2497255"/>
          <a:ext cx="10972800" cy="9008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29108" rIns="85161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5"/>
              </a:solidFill>
              <a:latin typeface="Avenir Next LT Pro" panose="020B0504020202020204" pitchFamily="34" charset="0"/>
            </a:rPr>
            <a:t>Predicts a maiden heifer’s ability to conceive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5"/>
              </a:solidFill>
              <a:latin typeface="Avenir Next LT Pro" panose="020B0504020202020204" pitchFamily="34" charset="0"/>
            </a:rPr>
            <a:t>Positive PTA = higher fertility expected</a:t>
          </a:r>
        </a:p>
      </dsp:txBody>
      <dsp:txXfrm>
        <a:off x="0" y="2497255"/>
        <a:ext cx="10972800" cy="900899"/>
      </dsp:txXfrm>
    </dsp:sp>
    <dsp:sp modelId="{00B34537-823B-4924-80BA-60B15F4A5E25}">
      <dsp:nvSpPr>
        <dsp:cNvPr id="0" name=""/>
        <dsp:cNvSpPr/>
      </dsp:nvSpPr>
      <dsp:spPr>
        <a:xfrm>
          <a:off x="548640" y="2334894"/>
          <a:ext cx="7680960" cy="3247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Daughter Conception Rate		(HCR)</a:t>
          </a:r>
        </a:p>
      </dsp:txBody>
      <dsp:txXfrm>
        <a:off x="564492" y="2350746"/>
        <a:ext cx="7649256" cy="293016"/>
      </dsp:txXfrm>
    </dsp:sp>
    <dsp:sp modelId="{C705987B-189D-47D3-B6B9-38D95FCF1F15}">
      <dsp:nvSpPr>
        <dsp:cNvPr id="0" name=""/>
        <dsp:cNvSpPr/>
      </dsp:nvSpPr>
      <dsp:spPr>
        <a:xfrm>
          <a:off x="0" y="3619914"/>
          <a:ext cx="10972800" cy="9008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29108" rIns="85161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5"/>
              </a:solidFill>
              <a:latin typeface="Avenir Next LT Pro" panose="020B0504020202020204" pitchFamily="34" charset="0"/>
            </a:rPr>
            <a:t>Predicts ability to alter female offspring’s age at first calving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5"/>
              </a:solidFill>
              <a:latin typeface="Avenir Next LT Pro" panose="020B0504020202020204" pitchFamily="34" charset="0"/>
            </a:rPr>
            <a:t>Positive PTA = earlier calving (expressed in days)</a:t>
          </a:r>
        </a:p>
      </dsp:txBody>
      <dsp:txXfrm>
        <a:off x="0" y="3619914"/>
        <a:ext cx="10972800" cy="900899"/>
      </dsp:txXfrm>
    </dsp:sp>
    <dsp:sp modelId="{61022D65-AFD2-4DE9-AA62-D542CB7A498B}">
      <dsp:nvSpPr>
        <dsp:cNvPr id="0" name=""/>
        <dsp:cNvSpPr/>
      </dsp:nvSpPr>
      <dsp:spPr>
        <a:xfrm>
          <a:off x="548640" y="3457555"/>
          <a:ext cx="7680960" cy="3247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Early First Calving		(EFC)</a:t>
          </a:r>
        </a:p>
      </dsp:txBody>
      <dsp:txXfrm>
        <a:off x="564492" y="3473407"/>
        <a:ext cx="7649256" cy="293016"/>
      </dsp:txXfrm>
    </dsp:sp>
    <dsp:sp modelId="{A7765BD0-8806-4ED9-BC5B-FCE1B2BCFE8F}">
      <dsp:nvSpPr>
        <dsp:cNvPr id="0" name=""/>
        <dsp:cNvSpPr/>
      </dsp:nvSpPr>
      <dsp:spPr>
        <a:xfrm>
          <a:off x="0" y="4742575"/>
          <a:ext cx="10972800" cy="9008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29108" rIns="85161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5"/>
              </a:solidFill>
              <a:latin typeface="Avenir Next LT Pro" panose="020B0504020202020204" pitchFamily="34" charset="0"/>
            </a:rPr>
            <a:t>Predicts a lactating cow’s ability to conceive as an interval trait (days)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5"/>
              </a:solidFill>
              <a:latin typeface="Avenir Next LT Pro" panose="020B0504020202020204" pitchFamily="34" charset="0"/>
            </a:rPr>
            <a:t>Positive PTA = Fewer days to conception</a:t>
          </a:r>
        </a:p>
      </dsp:txBody>
      <dsp:txXfrm>
        <a:off x="0" y="4742575"/>
        <a:ext cx="10972800" cy="900899"/>
      </dsp:txXfrm>
    </dsp:sp>
    <dsp:sp modelId="{17C7A93A-506E-43B8-8314-3691E9CB2144}">
      <dsp:nvSpPr>
        <dsp:cNvPr id="0" name=""/>
        <dsp:cNvSpPr/>
      </dsp:nvSpPr>
      <dsp:spPr>
        <a:xfrm>
          <a:off x="548640" y="4580214"/>
          <a:ext cx="7680960" cy="324720"/>
        </a:xfrm>
        <a:prstGeom prst="roundRect">
          <a:avLst/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First Service to Conception	(FSC)</a:t>
          </a:r>
        </a:p>
      </dsp:txBody>
      <dsp:txXfrm>
        <a:off x="564492" y="4596066"/>
        <a:ext cx="7649256" cy="293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5BCF9A-5659-4685-B9CB-FA61A57C67CD}">
      <dsp:nvSpPr>
        <dsp:cNvPr id="0" name=""/>
        <dsp:cNvSpPr/>
      </dsp:nvSpPr>
      <dsp:spPr>
        <a:xfrm>
          <a:off x="3899091" y="643535"/>
          <a:ext cx="4158866" cy="4158866"/>
        </a:xfrm>
        <a:prstGeom prst="blockArc">
          <a:avLst>
            <a:gd name="adj1" fmla="val 5400000"/>
            <a:gd name="adj2" fmla="val 162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55DC87-31A2-47F5-9186-5F2A9E407C41}">
      <dsp:nvSpPr>
        <dsp:cNvPr id="0" name=""/>
        <dsp:cNvSpPr/>
      </dsp:nvSpPr>
      <dsp:spPr>
        <a:xfrm>
          <a:off x="3899091" y="622491"/>
          <a:ext cx="4158866" cy="4158866"/>
        </a:xfrm>
        <a:prstGeom prst="blockArc">
          <a:avLst>
            <a:gd name="adj1" fmla="val 16200000"/>
            <a:gd name="adj2" fmla="val 54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E990F-EADC-423C-BB1F-817C714B5542}">
      <dsp:nvSpPr>
        <dsp:cNvPr id="0" name=""/>
        <dsp:cNvSpPr/>
      </dsp:nvSpPr>
      <dsp:spPr>
        <a:xfrm>
          <a:off x="5021026" y="1744426"/>
          <a:ext cx="1914996" cy="19149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00"/>
              </a:solidFill>
              <a:latin typeface="Garamond" panose="02020404030301010803" pitchFamily="18" charset="0"/>
            </a:rPr>
            <a:t>Hoof Health Trait Groups</a:t>
          </a:r>
        </a:p>
      </dsp:txBody>
      <dsp:txXfrm>
        <a:off x="5301471" y="2024871"/>
        <a:ext cx="1354106" cy="1354106"/>
      </dsp:txXfrm>
    </dsp:sp>
    <dsp:sp modelId="{6BEEF1C8-7638-4161-8AD8-61FF8652CEC4}">
      <dsp:nvSpPr>
        <dsp:cNvPr id="0" name=""/>
        <dsp:cNvSpPr/>
      </dsp:nvSpPr>
      <dsp:spPr>
        <a:xfrm>
          <a:off x="5308276" y="501"/>
          <a:ext cx="1340497" cy="13404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/>
              </a:solidFill>
              <a:latin typeface="Garamond" panose="02020404030301010803" pitchFamily="18" charset="0"/>
            </a:rPr>
            <a:t>Infectious</a:t>
          </a:r>
        </a:p>
      </dsp:txBody>
      <dsp:txXfrm>
        <a:off x="5504587" y="196812"/>
        <a:ext cx="947875" cy="947875"/>
      </dsp:txXfrm>
    </dsp:sp>
    <dsp:sp modelId="{B7484692-5133-4FEE-B577-57C02765FE55}">
      <dsp:nvSpPr>
        <dsp:cNvPr id="0" name=""/>
        <dsp:cNvSpPr/>
      </dsp:nvSpPr>
      <dsp:spPr>
        <a:xfrm>
          <a:off x="5308276" y="4062851"/>
          <a:ext cx="1340497" cy="13404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000000"/>
              </a:solidFill>
              <a:latin typeface="Garamond" panose="02020404030301010803" pitchFamily="18" charset="0"/>
            </a:rPr>
            <a:t>Non-Infectious</a:t>
          </a:r>
          <a:endParaRPr lang="en-US" sz="1800" kern="1200" dirty="0">
            <a:solidFill>
              <a:srgbClr val="000000"/>
            </a:solidFill>
            <a:latin typeface="Garamond" panose="02020404030301010803" pitchFamily="18" charset="0"/>
          </a:endParaRPr>
        </a:p>
      </dsp:txBody>
      <dsp:txXfrm>
        <a:off x="5504587" y="4259162"/>
        <a:ext cx="947875" cy="9478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2E1DC-E4FA-4833-82B9-32C40BF26EC1}">
      <dsp:nvSpPr>
        <dsp:cNvPr id="0" name=""/>
        <dsp:cNvSpPr/>
      </dsp:nvSpPr>
      <dsp:spPr>
        <a:xfrm>
          <a:off x="3668799" y="630101"/>
          <a:ext cx="4211403" cy="4211403"/>
        </a:xfrm>
        <a:prstGeom prst="blockArc">
          <a:avLst>
            <a:gd name="adj1" fmla="val 9000000"/>
            <a:gd name="adj2" fmla="val 162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BCF9A-5659-4685-B9CB-FA61A57C67CD}">
      <dsp:nvSpPr>
        <dsp:cNvPr id="0" name=""/>
        <dsp:cNvSpPr/>
      </dsp:nvSpPr>
      <dsp:spPr>
        <a:xfrm>
          <a:off x="3668799" y="630101"/>
          <a:ext cx="4211403" cy="4211403"/>
        </a:xfrm>
        <a:prstGeom prst="blockArc">
          <a:avLst>
            <a:gd name="adj1" fmla="val 1800000"/>
            <a:gd name="adj2" fmla="val 90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55DC87-31A2-47F5-9186-5F2A9E407C41}">
      <dsp:nvSpPr>
        <dsp:cNvPr id="0" name=""/>
        <dsp:cNvSpPr/>
      </dsp:nvSpPr>
      <dsp:spPr>
        <a:xfrm>
          <a:off x="3694235" y="655538"/>
          <a:ext cx="4160530" cy="4160530"/>
        </a:xfrm>
        <a:prstGeom prst="blockArc">
          <a:avLst>
            <a:gd name="adj1" fmla="val 16200000"/>
            <a:gd name="adj2" fmla="val 18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E990F-EADC-423C-BB1F-817C714B5542}">
      <dsp:nvSpPr>
        <dsp:cNvPr id="0" name=""/>
        <dsp:cNvSpPr/>
      </dsp:nvSpPr>
      <dsp:spPr>
        <a:xfrm>
          <a:off x="4804565" y="1765867"/>
          <a:ext cx="1939871" cy="19398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00"/>
              </a:solidFill>
              <a:latin typeface="Garamond" panose="02020404030301010803" pitchFamily="18" charset="0"/>
            </a:rPr>
            <a:t>Hoof Health Trait Groups</a:t>
          </a:r>
        </a:p>
      </dsp:txBody>
      <dsp:txXfrm>
        <a:off x="5088653" y="2049955"/>
        <a:ext cx="1371695" cy="1371695"/>
      </dsp:txXfrm>
    </dsp:sp>
    <dsp:sp modelId="{6BEEF1C8-7638-4161-8AD8-61FF8652CEC4}">
      <dsp:nvSpPr>
        <dsp:cNvPr id="0" name=""/>
        <dsp:cNvSpPr/>
      </dsp:nvSpPr>
      <dsp:spPr>
        <a:xfrm>
          <a:off x="5095545" y="31"/>
          <a:ext cx="1357910" cy="13579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/>
              </a:solidFill>
              <a:latin typeface="Garamond" panose="02020404030301010803" pitchFamily="18" charset="0"/>
            </a:rPr>
            <a:t>Infectious</a:t>
          </a:r>
        </a:p>
      </dsp:txBody>
      <dsp:txXfrm>
        <a:off x="5294406" y="198892"/>
        <a:ext cx="960188" cy="960188"/>
      </dsp:txXfrm>
    </dsp:sp>
    <dsp:sp modelId="{B7484692-5133-4FEE-B577-57C02765FE55}">
      <dsp:nvSpPr>
        <dsp:cNvPr id="0" name=""/>
        <dsp:cNvSpPr/>
      </dsp:nvSpPr>
      <dsp:spPr>
        <a:xfrm>
          <a:off x="6824237" y="3032692"/>
          <a:ext cx="1463039" cy="14630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2A8BC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/>
              </a:solidFill>
              <a:latin typeface="Garamond" panose="02020404030301010803" pitchFamily="18" charset="0"/>
            </a:rPr>
            <a:t>Digital Dermatitis</a:t>
          </a:r>
        </a:p>
      </dsp:txBody>
      <dsp:txXfrm>
        <a:off x="7038494" y="3246949"/>
        <a:ext cx="1034525" cy="1034525"/>
      </dsp:txXfrm>
    </dsp:sp>
    <dsp:sp modelId="{52D17F30-B990-4707-A759-C5E14C5CC0B4}">
      <dsp:nvSpPr>
        <dsp:cNvPr id="0" name=""/>
        <dsp:cNvSpPr/>
      </dsp:nvSpPr>
      <dsp:spPr>
        <a:xfrm>
          <a:off x="3261725" y="3032692"/>
          <a:ext cx="1463039" cy="14630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2A8BC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/>
              </a:solidFill>
              <a:latin typeface="Garamond" panose="02020404030301010803" pitchFamily="18" charset="0"/>
            </a:rPr>
            <a:t>Non-Infectious</a:t>
          </a:r>
        </a:p>
      </dsp:txBody>
      <dsp:txXfrm>
        <a:off x="3475982" y="3246949"/>
        <a:ext cx="1034525" cy="10345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FA4DEF-497B-0D5F-1EA1-CEB3A057B4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EC5FE6-0CEB-633D-A5A2-6236C5E7C6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3EC99-C6F1-4582-80D3-E6064247AD91}" type="datetimeFigureOut">
              <a:rPr lang="en-US" smtClean="0"/>
              <a:t>5/8/26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07A17-CC9A-AE09-4335-8FD4D0295C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24AE7-8282-A805-9F46-C15F7CCE54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64F67-1010-4130-84DD-F7AB835A7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40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45288-93BD-49F7-B41B-1F43275315FF}" type="datetimeFigureOut">
              <a:rPr lang="en-US" smtClean="0"/>
              <a:t>5/8/26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D96A0-3BDD-4D39-A26A-FF93A620B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070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6" name="PlaceHolder 3"/>
          <p:cNvSpPr>
            <a:spLocks noGrp="1"/>
          </p:cNvSpPr>
          <p:nvPr>
            <p:ph type="sldNum" idx="3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299837B-7B2B-4EDF-94DE-CDDEDA66FBBD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Correlation with our mastitis traits are likely mediated due to the relationship between milk speed and milk yield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D96A0-3BDD-4D39-A26A-FF93A620BF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41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need healthy as much as lame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96A0-3BDD-4D39-A26A-FF93A620BF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89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that we see evidence of a common genetic basis for these groups. By grouping lesions this way we can select for resistance to infection in general. Similarly, there may be certain biological factors with a genetic basis that predispose cows to developing metabolic and other non-infectious lesions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96A0-3BDD-4D39-A26A-FF93A620BF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75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96A0-3BDD-4D39-A26A-FF93A620BF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6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3FE6E-1091-B257-D514-FC2B0D5EA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567" y="3283827"/>
            <a:ext cx="10536865" cy="1363108"/>
          </a:xfrm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6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086F85-6E23-2574-90F9-D53BABBD97E0}"/>
              </a:ext>
            </a:extLst>
          </p:cNvPr>
          <p:cNvSpPr/>
          <p:nvPr userDrawn="1"/>
        </p:nvSpPr>
        <p:spPr>
          <a:xfrm>
            <a:off x="4158491" y="930170"/>
            <a:ext cx="3793317" cy="175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C2468-9773-10C3-7E79-593CFD92E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5529" y="1081373"/>
            <a:ext cx="3200942" cy="140570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7E9F8-C69D-2DF9-1BFA-63EEF906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042DC6-F96D-E1E8-8829-FA7511588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566" y="5181743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4671F7-E8A8-5EC4-C8AD-29A13C6EE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7566" y="5726021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</p:spTree>
    <p:extLst>
      <p:ext uri="{BB962C8B-B14F-4D97-AF65-F5344CB8AC3E}">
        <p14:creationId xmlns:p14="http://schemas.microsoft.com/office/powerpoint/2010/main" val="354775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292"/>
          <a:stretch/>
        </p:blipFill>
        <p:spPr>
          <a:xfrm>
            <a:off x="10061448" y="0"/>
            <a:ext cx="2130552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E9E688B-F046-28B9-F750-36FE66EA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92964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81E7B4-5414-79CA-52C5-4AAE026D4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92964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C41A3A-552F-93DD-FAE1-A74A39D7CAE0}"/>
              </a:ext>
            </a:extLst>
          </p:cNvPr>
          <p:cNvCxnSpPr>
            <a:cxnSpLocks/>
          </p:cNvCxnSpPr>
          <p:nvPr userDrawn="1"/>
        </p:nvCxnSpPr>
        <p:spPr>
          <a:xfrm flipH="1">
            <a:off x="1320800" y="376422"/>
            <a:ext cx="10871200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7AA259D-3BC5-46DB-C583-AED071632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7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2F6D87-4DA1-324F-1EF6-390F3A1C6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FFFDFD-DB7B-DCAB-138B-E5AF8CEE7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BE0007E2-37FB-2A38-C239-9104B047A3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66" y="6127774"/>
            <a:ext cx="1176731" cy="517388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D3D452D-1C50-733F-BC89-BC1B1DD81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37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NA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B2DC65-4BCC-316D-E208-B9948256BABD}"/>
              </a:ext>
            </a:extLst>
          </p:cNvPr>
          <p:cNvSpPr/>
          <p:nvPr userDrawn="1"/>
        </p:nvSpPr>
        <p:spPr>
          <a:xfrm>
            <a:off x="230587" y="6033306"/>
            <a:ext cx="1383527" cy="69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6B1E30-EB34-962D-AF5A-49AF80E63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876DE7-D576-2946-431B-78078B2C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EC243-12E6-A69C-8600-7760688D6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142CB21D-841F-FA3C-891B-B5DACA79D8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66" y="6127774"/>
            <a:ext cx="1176731" cy="5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92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BC66E6-68FB-5B0B-C4C4-928BA3A2435E}"/>
              </a:ext>
            </a:extLst>
          </p:cNvPr>
          <p:cNvSpPr/>
          <p:nvPr userDrawn="1"/>
        </p:nvSpPr>
        <p:spPr>
          <a:xfrm>
            <a:off x="3455581" y="2121195"/>
            <a:ext cx="5280837" cy="261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903B0-B744-F1F7-4075-4E5D45171C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FFE65-E63E-891D-EAD0-AEC7F1636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06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1928F5-41ED-78BF-9DBD-FC0CDA792B7F}"/>
              </a:ext>
            </a:extLst>
          </p:cNvPr>
          <p:cNvSpPr/>
          <p:nvPr userDrawn="1"/>
        </p:nvSpPr>
        <p:spPr>
          <a:xfrm>
            <a:off x="3455581" y="2121195"/>
            <a:ext cx="5280837" cy="261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27874-2018-EAC0-FF20-4174A7DBC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99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B6C659-EC79-25B4-AF09-4D7CA7DA3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261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6708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36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205FEC1-AC52-4B98-98D1-1118044ADC1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9191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3"/>
          <p:cNvSpPr txBox="1">
            <a:spLocks noGrp="1"/>
          </p:cNvSpPr>
          <p:nvPr>
            <p:ph type="body" idx="1"/>
          </p:nvPr>
        </p:nvSpPr>
        <p:spPr>
          <a:xfrm>
            <a:off x="609441" y="1647825"/>
            <a:ext cx="10977885" cy="4047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t" anchorCtr="0">
            <a:normAutofit/>
          </a:bodyPr>
          <a:lstStyle>
            <a:lvl1pPr marL="228600" lvl="0" indent="-24765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4200"/>
              <a:buChar char="•"/>
              <a:defRPr/>
            </a:lvl1pPr>
            <a:lvl2pPr marL="457200" lvl="1" indent="-24765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4200"/>
              <a:buChar char="•"/>
              <a:defRPr/>
            </a:lvl2pPr>
            <a:lvl3pPr marL="685800" lvl="2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3600"/>
              <a:buChar char="•"/>
              <a:defRPr/>
            </a:lvl3pPr>
            <a:lvl4pPr marL="914400" lvl="3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3600"/>
              <a:buChar char="•"/>
              <a:defRPr/>
            </a:lvl4pPr>
            <a:lvl5pPr marL="1143000" lvl="4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3600"/>
              <a:buChar char="•"/>
              <a:defRPr/>
            </a:lvl5pPr>
            <a:lvl6pPr marL="1371600" lvl="5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3600"/>
              <a:buChar char="•"/>
              <a:defRPr/>
            </a:lvl6pPr>
            <a:lvl7pPr marL="1600200" lvl="6" indent="-17145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7pPr>
            <a:lvl8pPr marL="1828800" lvl="7" indent="-17145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8pPr>
            <a:lvl9pPr marL="2057400" lvl="8" indent="-17145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63"/>
          <p:cNvSpPr txBox="1">
            <a:spLocks noGrp="1"/>
          </p:cNvSpPr>
          <p:nvPr>
            <p:ph type="title"/>
          </p:nvPr>
        </p:nvSpPr>
        <p:spPr>
          <a:xfrm>
            <a:off x="609838" y="466725"/>
            <a:ext cx="10977091" cy="98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3"/>
          <p:cNvSpPr txBox="1">
            <a:spLocks noGrp="1"/>
          </p:cNvSpPr>
          <p:nvPr>
            <p:ph type="sldNum" idx="12"/>
          </p:nvPr>
        </p:nvSpPr>
        <p:spPr>
          <a:xfrm>
            <a:off x="7873648" y="6209293"/>
            <a:ext cx="3713218" cy="404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en-US"/>
              <a:t>Cole – breed4food – May 2, 2024 - </a:t>
            </a:r>
            <a:fld id="{00000000-1234-1234-1234-123412341234}" type="slidenum">
              <a:rPr lang="en-US" smtClean="0"/>
              <a:pPr/>
              <a:t>‹#›</a:t>
            </a:fld>
            <a:endParaRPr sz="14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07627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4E3A0-9CBB-8B14-85CA-584EF106A3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A68959-5EC3-1879-2580-69D0E211E70D}"/>
              </a:ext>
            </a:extLst>
          </p:cNvPr>
          <p:cNvSpPr/>
          <p:nvPr userDrawn="1"/>
        </p:nvSpPr>
        <p:spPr>
          <a:xfrm>
            <a:off x="4158491" y="930170"/>
            <a:ext cx="3793317" cy="175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915BF-7786-15B8-1843-B6EE100804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5529" y="1081373"/>
            <a:ext cx="3200942" cy="140570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CE0082-00DA-A956-331F-9DFEA9A5C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8EF58B-04A6-69BE-51EA-7EB2C3BB2E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567" y="3262561"/>
            <a:ext cx="10536865" cy="1363108"/>
          </a:xfrm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5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FE8DAC-28B7-BAD8-AEC4-34D6E37078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566" y="5160477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DA6CC9C-CE37-07DD-7662-C0891B82E41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7566" y="5747287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</p:spTree>
    <p:extLst>
      <p:ext uri="{BB962C8B-B14F-4D97-AF65-F5344CB8AC3E}">
        <p14:creationId xmlns:p14="http://schemas.microsoft.com/office/powerpoint/2010/main" val="1728324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399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5/8/26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399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25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F1D89-1FD1-217B-901D-3A1130AFB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986"/>
          <a:stretch/>
        </p:blipFill>
        <p:spPr>
          <a:xfrm>
            <a:off x="-2" y="547688"/>
            <a:ext cx="12192001" cy="6310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3FE6E-1091-B257-D514-FC2B0D5EA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715" y="2190896"/>
            <a:ext cx="10536865" cy="2399191"/>
          </a:xfrm>
          <a:ln>
            <a:noFill/>
          </a:ln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5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C2468-9773-10C3-7E79-593CFD92E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62271" y="651605"/>
            <a:ext cx="2585755" cy="113554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7E9F8-C69D-2DF9-1BFA-63EEF906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042DC6-F96D-E1E8-8829-FA7511588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6714" y="4890970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4671F7-E8A8-5EC4-C8AD-29A13C6EE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86713" y="5433368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69F87A-BDBF-5336-C899-42E3D5A697D2}"/>
              </a:ext>
            </a:extLst>
          </p:cNvPr>
          <p:cNvCxnSpPr>
            <a:cxnSpLocks/>
          </p:cNvCxnSpPr>
          <p:nvPr userDrawn="1"/>
        </p:nvCxnSpPr>
        <p:spPr>
          <a:xfrm>
            <a:off x="7940298" y="1215655"/>
            <a:ext cx="3383280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071363-B30F-E023-D58B-DFEC927B3BBE}"/>
              </a:ext>
            </a:extLst>
          </p:cNvPr>
          <p:cNvCxnSpPr>
            <a:cxnSpLocks/>
          </p:cNvCxnSpPr>
          <p:nvPr userDrawn="1"/>
        </p:nvCxnSpPr>
        <p:spPr>
          <a:xfrm>
            <a:off x="775211" y="1215655"/>
            <a:ext cx="3383280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6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40EC-ADB1-D072-D11C-4684E4B63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2093" y="1509823"/>
            <a:ext cx="6177514" cy="2679404"/>
          </a:xfrm>
        </p:spPr>
        <p:txBody>
          <a:bodyPr anchor="b" anchorCtr="0">
            <a:noAutofit/>
          </a:bodyPr>
          <a:lstStyle>
            <a:lvl1pPr>
              <a:defRPr sz="6000" b="1">
                <a:solidFill>
                  <a:srgbClr val="071D49"/>
                </a:solidFill>
                <a:latin typeface="+mj-lt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DA6B5D-88FD-35D7-F941-024EB6FB0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8AA67-DC29-18E2-11F6-2E23C82554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7442"/>
          <a:stretch/>
        </p:blipFill>
        <p:spPr>
          <a:xfrm>
            <a:off x="0" y="0"/>
            <a:ext cx="518868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CD2E7C-3333-7E5A-4405-B10D9C2E6CBE}"/>
              </a:ext>
            </a:extLst>
          </p:cNvPr>
          <p:cNvSpPr/>
          <p:nvPr userDrawn="1"/>
        </p:nvSpPr>
        <p:spPr>
          <a:xfrm>
            <a:off x="531628" y="5465135"/>
            <a:ext cx="11334306" cy="691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25838076-45C1-5E90-79E8-BC0F0CDFD6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942" y="5557246"/>
            <a:ext cx="1177028" cy="5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0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ECAAEE-6DD6-72AD-FA69-5EE5CE9B2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D84493-AF4D-6F59-216E-B59A60C32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D9E4D2-3BA9-1A1C-DFBD-E2B4EA4D3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8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503B47-5A77-F7E4-FFC6-56AC5FD0BB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9326"/>
          <a:stretch/>
        </p:blipFill>
        <p:spPr>
          <a:xfrm>
            <a:off x="786" y="6125633"/>
            <a:ext cx="12191213" cy="7319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CE094E-62AC-D00C-B63C-FC4E0403142A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FE711E-A156-0501-6322-F8856F139C66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2B1EE4-BE00-0236-D7DA-DB3C1D56D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C7291C-6330-48C4-FFCE-08968528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B8F4340-CFED-9A3E-E0E8-46652C7AC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2D7192D-73B6-5EA7-C153-A462135AC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6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A0017-6C1D-DD93-9427-53250AD74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9275"/>
          <a:stretch/>
        </p:blipFill>
        <p:spPr>
          <a:xfrm>
            <a:off x="786" y="6122079"/>
            <a:ext cx="12191212" cy="7354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6B950B-FC3F-F059-0854-25ABE9FDBC60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A43FE9-8759-EC3F-1B5E-80C390BAFAF3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1512A9-4FBC-1F29-AF87-4413F6A4E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5EBB46A-FE63-13A6-C067-6F1A05219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A5B378-E4C0-2069-0232-7B3F7B14A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3425241-CDB5-2F2B-2B2F-32C0FB3CF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B76725-0B78-3333-AAA7-3F1D8967B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6" y="0"/>
            <a:ext cx="12191212" cy="68575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99D540C-CBC4-AFF1-9FF4-ED18C9AEDC66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9198AB-FE4D-2B93-CB2D-0068E9523474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D4DD22-65A0-B11D-4AC1-0D44CF1E8F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D4929B7-C6B3-071A-617B-7416AD0C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FE838E-3BDD-3741-BA19-D3CF32E30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0065E2B-6C7C-ECD3-BC6A-2D96A88D2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2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500"/>
          <a:stretch/>
        </p:blipFill>
        <p:spPr>
          <a:xfrm>
            <a:off x="10058400" y="0"/>
            <a:ext cx="21336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23044AD-7914-F595-9CF2-95CDF6DA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92964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A11EC6C-7C4E-AB87-2C78-D09076A06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92964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0DC89A-2E07-E671-4522-553F9D6B1447}"/>
              </a:ext>
            </a:extLst>
          </p:cNvPr>
          <p:cNvCxnSpPr>
            <a:cxnSpLocks/>
          </p:cNvCxnSpPr>
          <p:nvPr userDrawn="1"/>
        </p:nvCxnSpPr>
        <p:spPr>
          <a:xfrm flipH="1">
            <a:off x="1320800" y="370072"/>
            <a:ext cx="108712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2C03081-4E4A-CBBC-4C35-6C5CF02C7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0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65FB0-D5E0-EB8D-17B0-BEFC54CE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9A289-4902-A41F-CB51-17F0AE148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4E7C9-7D30-CC19-F767-6AEBE2A48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D8BB28C3-8759-2177-2662-026CEF4C73CA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326066" y="6127417"/>
            <a:ext cx="1177028" cy="5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6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83" r:id="rId3"/>
    <p:sldLayoutId id="2147483682" r:id="rId4"/>
    <p:sldLayoutId id="2147483650" r:id="rId5"/>
    <p:sldLayoutId id="2147483671" r:id="rId6"/>
    <p:sldLayoutId id="2147483673" r:id="rId7"/>
    <p:sldLayoutId id="2147483672" r:id="rId8"/>
    <p:sldLayoutId id="2147483674" r:id="rId9"/>
    <p:sldLayoutId id="2147483676" r:id="rId10"/>
    <p:sldLayoutId id="2147483677" r:id="rId11"/>
    <p:sldLayoutId id="2147483680" r:id="rId12"/>
    <p:sldLayoutId id="2147483660" r:id="rId13"/>
    <p:sldLayoutId id="2147483663" r:id="rId14"/>
    <p:sldLayoutId id="2147483661" r:id="rId15"/>
    <p:sldLayoutId id="2147483681" r:id="rId16"/>
    <p:sldLayoutId id="2147483684" r:id="rId17"/>
    <p:sldLayoutId id="2147483691" r:id="rId18"/>
    <p:sldLayoutId id="2147483693" r:id="rId19"/>
    <p:sldLayoutId id="2147483694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5205E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AB1E2C"/>
        </a:buClr>
        <a:buSzPct val="50000"/>
        <a:buFont typeface="Garamond" panose="02020404030301010803" pitchFamily="18" charset="0"/>
        <a:buChar char="►"/>
        <a:defRPr sz="36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▪"/>
        <a:defRPr sz="30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»"/>
        <a:defRPr sz="28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•"/>
        <a:defRPr sz="24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−"/>
        <a:defRPr sz="20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youtu.be/4Sd0mDKfYT8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notesSlide" Target="../notesSlides/notesSlide4.xml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0.jp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ctrTitle"/>
          </p:nvPr>
        </p:nvSpPr>
        <p:spPr>
          <a:xfrm>
            <a:off x="827567" y="3492171"/>
            <a:ext cx="10536865" cy="1363108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en-US" sz="4800" b="1" strike="noStrike" spc="-1" dirty="0">
                <a:solidFill>
                  <a:srgbClr val="26205E"/>
                </a:solidFill>
                <a:latin typeface="Arial Bold"/>
              </a:rPr>
              <a:t>New Traits Under Development at CDCB</a:t>
            </a:r>
            <a:endParaRPr lang="en-US" sz="4800" b="0" strike="noStrike" spc="-1" dirty="0">
              <a:solidFill>
                <a:schemeClr val="dk1"/>
              </a:solidFill>
              <a:latin typeface="Aptos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idx="1"/>
          </p:nvPr>
        </p:nvSpPr>
        <p:spPr>
          <a:xfrm>
            <a:off x="827566" y="5251193"/>
            <a:ext cx="10536865" cy="58916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>
              <a:lnSpc>
                <a:spcPct val="90000"/>
              </a:lnSpc>
              <a:spcBef>
                <a:spcPts val="1417"/>
              </a:spcBef>
              <a:buNone/>
            </a:pPr>
            <a:r>
              <a:rPr lang="en-US" sz="3600" b="0" strike="noStrike" spc="-1" dirty="0">
                <a:solidFill>
                  <a:schemeClr val="dk1"/>
                </a:solidFill>
                <a:latin typeface="Avenir Next LT Pro" panose="020B0504020202020204" pitchFamily="34" charset="77"/>
              </a:rPr>
              <a:t>John B. Cole, PhD</a:t>
            </a:r>
          </a:p>
        </p:txBody>
      </p:sp>
      <p:sp>
        <p:nvSpPr>
          <p:cNvPr id="123" name="PlaceHolder 3"/>
          <p:cNvSpPr>
            <a:spLocks noGrp="1"/>
          </p:cNvSpPr>
          <p:nvPr>
            <p:ph idx="10"/>
          </p:nvPr>
        </p:nvSpPr>
        <p:spPr>
          <a:xfrm>
            <a:off x="609600" y="5726021"/>
            <a:ext cx="10993821" cy="53480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>
              <a:spcBef>
                <a:spcPts val="1417"/>
              </a:spcBef>
            </a:pPr>
            <a:r>
              <a:rPr lang="en-US" sz="2800" b="0" spc="-1" dirty="0">
                <a:solidFill>
                  <a:schemeClr val="dk1"/>
                </a:solidFill>
                <a:latin typeface="Avenir Next LT Pro" panose="020B0504020202020204" pitchFamily="34" charset="77"/>
              </a:rPr>
              <a:t>HAUSA Genetic Advancement Committee </a:t>
            </a:r>
            <a:r>
              <a:rPr lang="en-US" sz="2800" b="0" strike="noStrike" spc="-1" dirty="0">
                <a:solidFill>
                  <a:schemeClr val="dk1"/>
                </a:solidFill>
                <a:latin typeface="Avenir Next LT Pro" panose="020B0504020202020204" pitchFamily="34" charset="77"/>
              </a:rPr>
              <a:t>| February 18,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95"/>
    </mc:Choice>
    <mc:Fallback xmlns="">
      <p:transition spd="slow" advTm="5259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9D795-5A5D-E3B2-FC21-B6A016305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orking on a piece of wood&#10;&#10;AI-generated content may be incorrect.">
            <a:extLst>
              <a:ext uri="{FF2B5EF4-FFF2-40B4-BE49-F238E27FC236}">
                <a16:creationId xmlns:a16="http://schemas.microsoft.com/office/drawing/2014/main" id="{6D852465-714B-C76D-0D39-F715150DC2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551" t="8108" r="5789" b="1657"/>
          <a:stretch>
            <a:fillRect/>
          </a:stretch>
        </p:blipFill>
        <p:spPr>
          <a:xfrm>
            <a:off x="7208833" y="1170039"/>
            <a:ext cx="4005336" cy="39739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AD4F9E-0FE2-984D-668D-1978BB148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5656755" cy="4158252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venir Next LT Pro" panose="020B0504020202020204" pitchFamily="34" charset="77"/>
              </a:rPr>
              <a:t>Plan is for initial release of two correlated hoof health traits: Infectious and Non-Infectious Lesions</a:t>
            </a:r>
          </a:p>
          <a:p>
            <a:r>
              <a:rPr lang="en-US" dirty="0">
                <a:latin typeface="Avenir Next LT Pro" panose="020B0504020202020204" pitchFamily="34" charset="77"/>
              </a:rPr>
              <a:t>As records increase, certain lesions may become separate traits </a:t>
            </a:r>
          </a:p>
          <a:p>
            <a:r>
              <a:rPr lang="en-US" dirty="0">
                <a:latin typeface="Avenir Next LT Pro" panose="020B0504020202020204" pitchFamily="34" charset="77"/>
              </a:rPr>
              <a:t>Ex: HOOF$</a:t>
            </a:r>
          </a:p>
        </p:txBody>
      </p:sp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8E10CDB3-3801-A0BE-449F-20ECD21E0669}"/>
              </a:ext>
            </a:extLst>
          </p:cNvPr>
          <p:cNvGraphicFramePr>
            <a:graphicFrameLocks/>
          </p:cNvGraphicFramePr>
          <p:nvPr/>
        </p:nvGraphicFramePr>
        <p:xfrm>
          <a:off x="3436219" y="428625"/>
          <a:ext cx="11549002" cy="5115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B19F464A-9E0D-2828-7519-89BFF44C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6844424" cy="1561328"/>
          </a:xfrm>
        </p:spPr>
        <p:txBody>
          <a:bodyPr/>
          <a:lstStyle/>
          <a:p>
            <a:r>
              <a:rPr lang="en-US" dirty="0"/>
              <a:t>Future Implementation of a Hoof Health Trait</a:t>
            </a:r>
          </a:p>
        </p:txBody>
      </p:sp>
    </p:spTree>
    <p:extLst>
      <p:ext uri="{BB962C8B-B14F-4D97-AF65-F5344CB8AC3E}">
        <p14:creationId xmlns:p14="http://schemas.microsoft.com/office/powerpoint/2010/main" val="405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25"/>
    </mc:Choice>
    <mc:Fallback xmlns="">
      <p:transition spd="slow" advTm="8822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EC33-F495-EFF6-A019-4F8862BDD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Hoof Health is Heritable</a:t>
            </a:r>
          </a:p>
        </p:txBody>
      </p:sp>
      <p:pic>
        <p:nvPicPr>
          <p:cNvPr id="11" name="Picture 10" descr="A graph with blue lines&#10;&#10;AI-generated content may be incorrect.">
            <a:extLst>
              <a:ext uri="{FF2B5EF4-FFF2-40B4-BE49-F238E27FC236}">
                <a16:creationId xmlns:a16="http://schemas.microsoft.com/office/drawing/2014/main" id="{77A78919-85E2-3C4B-DC9B-2FD2A5B48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4" y="1854810"/>
            <a:ext cx="11800015" cy="3933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655279-CC58-63C3-B803-3603E57488B3}"/>
              </a:ext>
            </a:extLst>
          </p:cNvPr>
          <p:cNvSpPr txBox="1"/>
          <p:nvPr/>
        </p:nvSpPr>
        <p:spPr>
          <a:xfrm>
            <a:off x="1201260" y="2981008"/>
            <a:ext cx="45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27008-5203-71F0-BCA3-0AC8BE424732}"/>
              </a:ext>
            </a:extLst>
          </p:cNvPr>
          <p:cNvSpPr txBox="1"/>
          <p:nvPr/>
        </p:nvSpPr>
        <p:spPr>
          <a:xfrm>
            <a:off x="3127596" y="2981008"/>
            <a:ext cx="45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A71CA-1CAB-DBE1-04DB-6289913A9AA4}"/>
              </a:ext>
            </a:extLst>
          </p:cNvPr>
          <p:cNvSpPr txBox="1"/>
          <p:nvPr/>
        </p:nvSpPr>
        <p:spPr>
          <a:xfrm>
            <a:off x="4096860" y="3059668"/>
            <a:ext cx="743712" cy="369332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3-5%</a:t>
            </a:r>
          </a:p>
        </p:txBody>
      </p:sp>
    </p:spTree>
    <p:extLst>
      <p:ext uri="{BB962C8B-B14F-4D97-AF65-F5344CB8AC3E}">
        <p14:creationId xmlns:p14="http://schemas.microsoft.com/office/powerpoint/2010/main" val="185393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1"/>
    </mc:Choice>
    <mc:Fallback xmlns="">
      <p:transition spd="slow" advTm="1683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AE0BA-F71C-AB01-0D39-9F8F0DC92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899" y="1854809"/>
            <a:ext cx="6568383" cy="4709709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venir Next LT Pro" panose="020B0504020202020204" pitchFamily="34" charset="77"/>
              </a:rPr>
              <a:t>In R&amp;D</a:t>
            </a:r>
          </a:p>
          <a:p>
            <a:r>
              <a:rPr lang="en-US" dirty="0">
                <a:latin typeface="Avenir Next LT Pro" panose="020B0504020202020204" pitchFamily="34" charset="77"/>
              </a:rPr>
              <a:t>Scaled 1 (Healthy) – 100 (Lame)</a:t>
            </a:r>
          </a:p>
          <a:p>
            <a:r>
              <a:rPr lang="en-US" dirty="0">
                <a:latin typeface="Avenir Next LT Pro" panose="020B0504020202020204" pitchFamily="34" charset="77"/>
              </a:rPr>
              <a:t>6 participating commercial farms</a:t>
            </a:r>
          </a:p>
          <a:p>
            <a:r>
              <a:rPr lang="en-US" dirty="0">
                <a:latin typeface="Avenir Next LT Pro" panose="020B0504020202020204" pitchFamily="34" charset="77"/>
              </a:rPr>
              <a:t>63k cows with ~14 million daily mobility scores (and growing)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Also have: 600k trim events</a:t>
            </a:r>
          </a:p>
          <a:p>
            <a:r>
              <a:rPr lang="en-US" dirty="0">
                <a:latin typeface="Avenir Next LT Pro" panose="020B0504020202020204" pitchFamily="34" charset="77"/>
              </a:rPr>
              <a:t>Daily data: high dimensionality!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7BDC1-6F1F-68DB-780B-1F53A2FE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Mobility Scores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CFE35-8656-9089-EC84-4C484160E2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4" t="2606" r="1727" b="1258"/>
          <a:stretch>
            <a:fillRect/>
          </a:stretch>
        </p:blipFill>
        <p:spPr>
          <a:xfrm>
            <a:off x="7165282" y="3174231"/>
            <a:ext cx="4823884" cy="3132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attle Eye">
            <a:extLst>
              <a:ext uri="{FF2B5EF4-FFF2-40B4-BE49-F238E27FC236}">
                <a16:creationId xmlns:a16="http://schemas.microsoft.com/office/drawing/2014/main" id="{5A8E0F0D-D0CC-244A-BEDC-F531E497C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224" y="934468"/>
            <a:ext cx="2453908" cy="103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E6E11C-B2B8-D575-FFB8-B2B3ED31E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86" y="626979"/>
            <a:ext cx="2972271" cy="168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7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38"/>
    </mc:Choice>
    <mc:Fallback xmlns="">
      <p:transition spd="slow" advTm="13673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37ED5-ECBA-832C-E2A6-1F97853D6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80D91-D431-D837-4670-A66742993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is Heritable</a:t>
            </a:r>
          </a:p>
        </p:txBody>
      </p:sp>
      <p:pic>
        <p:nvPicPr>
          <p:cNvPr id="3" name="Picture 2" descr="A graph with blue lines&#10;&#10;AI-generated content may be incorrect.">
            <a:extLst>
              <a:ext uri="{FF2B5EF4-FFF2-40B4-BE49-F238E27FC236}">
                <a16:creationId xmlns:a16="http://schemas.microsoft.com/office/drawing/2014/main" id="{C540D13F-4DBF-1FA1-53B9-B5C5DD983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4" y="1854810"/>
            <a:ext cx="11800015" cy="3933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E3FFF7-97F1-69EE-F901-C099EF3A940A}"/>
              </a:ext>
            </a:extLst>
          </p:cNvPr>
          <p:cNvSpPr txBox="1"/>
          <p:nvPr/>
        </p:nvSpPr>
        <p:spPr>
          <a:xfrm>
            <a:off x="1613023" y="3566224"/>
            <a:ext cx="45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0515C-DE01-89E2-7500-9CBE1B5408A2}"/>
              </a:ext>
            </a:extLst>
          </p:cNvPr>
          <p:cNvSpPr txBox="1"/>
          <p:nvPr/>
        </p:nvSpPr>
        <p:spPr>
          <a:xfrm>
            <a:off x="4078855" y="3566224"/>
            <a:ext cx="45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4AB8E-1CFC-D8CA-D5A3-21AA784A5FA4}"/>
              </a:ext>
            </a:extLst>
          </p:cNvPr>
          <p:cNvSpPr txBox="1"/>
          <p:nvPr/>
        </p:nvSpPr>
        <p:spPr>
          <a:xfrm>
            <a:off x="7581007" y="3644884"/>
            <a:ext cx="1008888" cy="369332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10-30%</a:t>
            </a:r>
          </a:p>
        </p:txBody>
      </p:sp>
    </p:spTree>
    <p:extLst>
      <p:ext uri="{BB962C8B-B14F-4D97-AF65-F5344CB8AC3E}">
        <p14:creationId xmlns:p14="http://schemas.microsoft.com/office/powerpoint/2010/main" val="11788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98"/>
    </mc:Choice>
    <mc:Fallback xmlns="">
      <p:transition spd="slow" advTm="1899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86EA5A-1AEA-0CFD-8DA7-76EA0CC35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out the CDCB </a:t>
            </a:r>
            <a:r>
              <a:rPr lang="en-US" dirty="0" err="1"/>
              <a:t>CowCast</a:t>
            </a:r>
            <a:r>
              <a:rPr lang="en-US" dirty="0"/>
              <a:t>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49EFA2-B28B-9CCD-7E25-91DED0336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5499100" cy="415825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venir Next LT Pro" panose="020B0504020202020204" pitchFamily="34" charset="77"/>
              </a:rPr>
              <a:t>The first episode features Dr. Kristen Gaddis talking about calf health.</a:t>
            </a:r>
          </a:p>
          <a:p>
            <a:r>
              <a:rPr lang="en-US" dirty="0">
                <a:latin typeface="Avenir Next LT Pro" panose="020B0504020202020204" pitchFamily="34" charset="77"/>
              </a:rPr>
              <a:t>Available on CDCB’s YouTube channel: </a:t>
            </a:r>
            <a:r>
              <a:rPr lang="en-US" dirty="0">
                <a:latin typeface="Avenir Next LT Pro" panose="020B0504020202020204" pitchFamily="34" charset="77"/>
                <a:hlinkClick r:id="rId2"/>
              </a:rPr>
              <a:t>https://youtu.be/4Sd0mDKfYT8</a:t>
            </a:r>
            <a:r>
              <a:rPr lang="en-US" dirty="0">
                <a:latin typeface="Avenir Next LT Pro" panose="020B0504020202020204" pitchFamily="34" charset="77"/>
              </a:rPr>
              <a:t>.</a:t>
            </a:r>
          </a:p>
        </p:txBody>
      </p:sp>
      <p:pic>
        <p:nvPicPr>
          <p:cNvPr id="1026" name="Picture 2" descr="May be an image of text">
            <a:extLst>
              <a:ext uri="{FF2B5EF4-FFF2-40B4-BE49-F238E27FC236}">
                <a16:creationId xmlns:a16="http://schemas.microsoft.com/office/drawing/2014/main" id="{F1395C61-8AD6-7767-F652-201B67ACE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8"/>
          <a:stretch>
            <a:fillRect/>
          </a:stretch>
        </p:blipFill>
        <p:spPr bwMode="auto">
          <a:xfrm>
            <a:off x="6866321" y="1854810"/>
            <a:ext cx="4703379" cy="402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3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00"/>
    </mc:Choice>
    <mc:Fallback xmlns="">
      <p:transition spd="slow" advTm="342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BAF2C-845A-9121-BC7A-BD50281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093" y="1429996"/>
            <a:ext cx="6177514" cy="906806"/>
          </a:xfrm>
        </p:spPr>
        <p:txBody>
          <a:bodyPr anchor="b">
            <a:normAutofit/>
          </a:bodyPr>
          <a:lstStyle/>
          <a:p>
            <a:r>
              <a:rPr lang="en-US" sz="4000" dirty="0"/>
              <a:t>Acknowledgments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273A0ED0-F4EB-02E2-5890-E8F941511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300"/>
              </a:spcAft>
            </a:pPr>
            <a:fld id="{9B829770-EC55-6745-BBAB-A0764E32B3AB}" type="slidenum">
              <a:rPr lang="en-US" smtClean="0"/>
              <a:pPr>
                <a:spcAft>
                  <a:spcPts val="300"/>
                </a:spcAft>
              </a:pPr>
              <a:t>15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D0E69-EB91-89D7-0373-970CF31FBE6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657324" y="2460965"/>
            <a:ext cx="6237137" cy="2800124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en-US" sz="2800" dirty="0">
                <a:latin typeface="Avenir Next LT Pro" panose="020B0504020202020204" pitchFamily="34" charset="0"/>
              </a:rPr>
              <a:t>U.S. dairy producers</a:t>
            </a:r>
          </a:p>
          <a:p>
            <a:pPr>
              <a:lnSpc>
                <a:spcPct val="140000"/>
              </a:lnSpc>
            </a:pPr>
            <a:r>
              <a:rPr lang="en-US" sz="2800" dirty="0">
                <a:latin typeface="Avenir Next LT Pro" panose="020B0504020202020204" pitchFamily="34" charset="0"/>
              </a:rPr>
              <a:t>Member sectors and collaborators</a:t>
            </a:r>
          </a:p>
          <a:p>
            <a:pPr>
              <a:lnSpc>
                <a:spcPct val="140000"/>
              </a:lnSpc>
            </a:pPr>
            <a:r>
              <a:rPr lang="en-US" sz="2800" dirty="0">
                <a:latin typeface="Avenir Next LT Pro" panose="020B0504020202020204" pitchFamily="34" charset="0"/>
              </a:rPr>
              <a:t>USDA AGIL</a:t>
            </a:r>
          </a:p>
          <a:p>
            <a:pPr>
              <a:lnSpc>
                <a:spcPct val="140000"/>
              </a:lnSpc>
            </a:pPr>
            <a:r>
              <a:rPr lang="en-US" sz="2800" dirty="0">
                <a:latin typeface="Avenir Next LT Pro" panose="020B0504020202020204" pitchFamily="34" charset="0"/>
              </a:rPr>
              <a:t>CDCB staff</a:t>
            </a:r>
          </a:p>
        </p:txBody>
      </p:sp>
    </p:spTree>
    <p:extLst>
      <p:ext uri="{BB962C8B-B14F-4D97-AF65-F5344CB8AC3E}">
        <p14:creationId xmlns:p14="http://schemas.microsoft.com/office/powerpoint/2010/main" val="304152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26"/>
    </mc:Choice>
    <mc:Fallback xmlns="">
      <p:transition spd="slow" advTm="6072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BF9A9B-BF8A-9286-680F-6B737E4D4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53DD00-16AF-90C0-B051-FA9B4C732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6123432" cy="4158252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/>
              <a:t>Thank you for your</a:t>
            </a:r>
            <a:br>
              <a:rPr lang="en-US" sz="4400" b="1" dirty="0"/>
            </a:br>
            <a:r>
              <a:rPr lang="en-US" sz="4400" b="1" dirty="0"/>
              <a:t>interest!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john.cole@uscdcb.com</a:t>
            </a:r>
            <a:endParaRPr lang="en-US" dirty="0"/>
          </a:p>
        </p:txBody>
      </p:sp>
      <p:pic>
        <p:nvPicPr>
          <p:cNvPr id="2" name="Picture 1" descr="A cartoon of a person pointing at a cow&#10;&#10;Description automatically generated">
            <a:extLst>
              <a:ext uri="{FF2B5EF4-FFF2-40B4-BE49-F238E27FC236}">
                <a16:creationId xmlns:a16="http://schemas.microsoft.com/office/drawing/2014/main" id="{CADBB252-D6E5-6D84-B0F8-6A134E7B9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866" y="450026"/>
            <a:ext cx="4840942" cy="6365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111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Avenir Next LT Pro" panose="020B0504020202020204" pitchFamily="34" charset="77"/>
              </a:rPr>
              <a:t>Calf Health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Avenir Next LT Pro" panose="020B0504020202020204" pitchFamily="34" charset="77"/>
              </a:rPr>
              <a:t>Fertility Traits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Avenir Next LT Pro" panose="020B0504020202020204" pitchFamily="34" charset="77"/>
              </a:rPr>
              <a:t>Milking Speed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Avenir Next LT Pro" panose="020B0504020202020204" pitchFamily="34" charset="77"/>
              </a:rPr>
              <a:t>Hoof Health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Avenir Next LT Pro" panose="020B0504020202020204" pitchFamily="34" charset="77"/>
              </a:rPr>
              <a:t>Mobility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139107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61"/>
    </mc:Choice>
    <mc:Fallback xmlns="">
      <p:transition spd="slow" advTm="4326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305DEE-A66B-ED39-7817-033BEA682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484757" cy="445550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venir Next LT Pro" panose="020B0504020202020204" pitchFamily="34" charset="0"/>
              </a:rPr>
              <a:t>As soon as April 2026… </a:t>
            </a:r>
          </a:p>
          <a:p>
            <a:pPr lvl="1"/>
            <a:r>
              <a:rPr lang="en-US" sz="2400" dirty="0">
                <a:latin typeface="Avenir Next LT Pro" panose="020B0504020202020204" pitchFamily="34" charset="0"/>
              </a:rPr>
              <a:t>Resistance to Respiratory Disease (RSP)</a:t>
            </a:r>
          </a:p>
          <a:p>
            <a:pPr lvl="2"/>
            <a:r>
              <a:rPr lang="en-US" sz="2400" dirty="0">
                <a:latin typeface="Avenir Next LT Pro" panose="020B0504020202020204" pitchFamily="34" charset="0"/>
              </a:rPr>
              <a:t>Estimated heritability = 2.2%</a:t>
            </a:r>
          </a:p>
          <a:p>
            <a:pPr lvl="2"/>
            <a:r>
              <a:rPr lang="en-US" sz="2400" dirty="0">
                <a:latin typeface="Avenir Next LT Pro" panose="020B0504020202020204" pitchFamily="34" charset="0"/>
              </a:rPr>
              <a:t>Def. - Expected resistance of an animal’s offspring to calfhood respiratory problems in a herd with average management conditions</a:t>
            </a:r>
          </a:p>
          <a:p>
            <a:pPr lvl="1"/>
            <a:r>
              <a:rPr lang="en-US" sz="2400" dirty="0">
                <a:latin typeface="Avenir Next LT Pro" panose="020B0504020202020204" pitchFamily="34" charset="0"/>
              </a:rPr>
              <a:t>Resistance to Diarrhea (DIA)</a:t>
            </a:r>
          </a:p>
          <a:p>
            <a:pPr lvl="2"/>
            <a:r>
              <a:rPr lang="en-US" sz="2400" dirty="0">
                <a:latin typeface="Avenir Next LT Pro" panose="020B0504020202020204" pitchFamily="34" charset="0"/>
              </a:rPr>
              <a:t>Estimated heritability = 2.6%</a:t>
            </a:r>
          </a:p>
          <a:p>
            <a:pPr lvl="2"/>
            <a:r>
              <a:rPr lang="en-US" sz="2400" dirty="0">
                <a:latin typeface="Avenir Next LT Pro" panose="020B0504020202020204" pitchFamily="34" charset="0"/>
              </a:rPr>
              <a:t>Def. - Expected resistance of an animal’s offspring to calfhood diarrhea or scours in a herd with average management conditions</a:t>
            </a:r>
          </a:p>
          <a:p>
            <a:pPr lvl="1"/>
            <a:endParaRPr lang="en-US" sz="2400" dirty="0">
              <a:latin typeface="Avenir Next LT Pro" panose="020B0504020202020204" pitchFamily="34" charset="0"/>
            </a:endParaRPr>
          </a:p>
          <a:p>
            <a:pPr lvl="1"/>
            <a:endParaRPr lang="en-US" sz="2400" dirty="0">
              <a:latin typeface="Avenir Next LT Pro" panose="020B0504020202020204" pitchFamily="34" charset="0"/>
            </a:endParaRPr>
          </a:p>
          <a:p>
            <a:endParaRPr lang="en-US" sz="3200" dirty="0">
              <a:latin typeface="Avenir Next LT Pro" panose="020B05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9DB436-C725-7427-1C61-0B4C86120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Calf Health Traits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58076-E0DC-E012-D03E-F14C3BDAC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261" y="420434"/>
            <a:ext cx="2441418" cy="244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602"/>
    </mc:Choice>
    <mc:Fallback xmlns="">
      <p:transition spd="slow" advTm="20360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3671FA-C6C5-5A61-6777-E0F9909A8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venir Next LT Pro" panose="020B0504020202020204" pitchFamily="34" charset="0"/>
              </a:rPr>
              <a:t>What data is available?</a:t>
            </a:r>
          </a:p>
          <a:p>
            <a:r>
              <a:rPr lang="en-US" sz="2800" dirty="0">
                <a:latin typeface="Avenir Next LT Pro" panose="020B0504020202020204" pitchFamily="34" charset="0"/>
              </a:rPr>
              <a:t>How do we edit/filter that data?</a:t>
            </a:r>
          </a:p>
          <a:p>
            <a:r>
              <a:rPr lang="en-US" sz="2800" dirty="0">
                <a:latin typeface="Avenir Next LT Pro" panose="020B0504020202020204" pitchFamily="34" charset="0"/>
              </a:rPr>
              <a:t>Can we improve the models?</a:t>
            </a:r>
          </a:p>
          <a:p>
            <a:r>
              <a:rPr lang="en-US" sz="2800" dirty="0">
                <a:latin typeface="Avenir Next LT Pro" panose="020B0504020202020204" pitchFamily="34" charset="0"/>
              </a:rPr>
              <a:t>Do the existing traits offer the best insight?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8D441A-5A62-AF66-7B00-B4EB3904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Foundational Review of </a:t>
            </a:r>
            <a:r>
              <a:rPr lang="en-US" sz="4000" dirty="0" err="1"/>
              <a:t>FertilityTraits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50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25"/>
    </mc:Choice>
    <mc:Fallback xmlns="">
      <p:transition spd="slow" advTm="8202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8D4461-32BD-E313-3A7C-7BCF526141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6900" y="375920"/>
          <a:ext cx="10972800" cy="5733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BC469855-DA87-24E1-59B6-C157ABB6A5F3}"/>
              </a:ext>
            </a:extLst>
          </p:cNvPr>
          <p:cNvGrpSpPr/>
          <p:nvPr/>
        </p:nvGrpSpPr>
        <p:grpSpPr>
          <a:xfrm>
            <a:off x="8933543" y="261257"/>
            <a:ext cx="2794000" cy="6049055"/>
            <a:chOff x="8933543" y="261257"/>
            <a:chExt cx="2794000" cy="604905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04BF52-3A80-473A-361B-7ADE9E90C989}"/>
                </a:ext>
              </a:extLst>
            </p:cNvPr>
            <p:cNvSpPr/>
            <p:nvPr/>
          </p:nvSpPr>
          <p:spPr>
            <a:xfrm>
              <a:off x="8933543" y="261257"/>
              <a:ext cx="2794000" cy="6049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B51171-C7A6-4C23-EA47-A2BD4D952F1D}"/>
                </a:ext>
              </a:extLst>
            </p:cNvPr>
            <p:cNvSpPr txBox="1"/>
            <p:nvPr/>
          </p:nvSpPr>
          <p:spPr>
            <a:xfrm>
              <a:off x="9181024" y="1015014"/>
              <a:ext cx="2299038" cy="10772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DPR formula to include VWP by herd-year and by lactation group. (proposed change)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BB99E2-5492-D5F4-1650-B609327D7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38585" y="4538675"/>
              <a:ext cx="2583917" cy="170517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7C9BB4D-39F6-8F9A-AFE5-5BBB95CB343C}"/>
                </a:ext>
              </a:extLst>
            </p:cNvPr>
            <p:cNvSpPr txBox="1"/>
            <p:nvPr/>
          </p:nvSpPr>
          <p:spPr>
            <a:xfrm>
              <a:off x="9209585" y="2293574"/>
              <a:ext cx="2241916" cy="18158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Proposed changes center around computational efficiency, data management and edits, and some model changes.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33A36E-492F-5D66-78A4-856996CE1E24}"/>
                </a:ext>
              </a:extLst>
            </p:cNvPr>
            <p:cNvSpPr txBox="1"/>
            <p:nvPr/>
          </p:nvSpPr>
          <p:spPr>
            <a:xfrm>
              <a:off x="9181024" y="375920"/>
              <a:ext cx="2299038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Possible Changes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2160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17"/>
    </mc:Choice>
    <mc:Fallback xmlns="">
      <p:transition spd="slow" advTm="309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4AFC31-7B05-905F-C16B-11D518073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5978998" cy="415825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venir Next LT Pro" panose="020B0504020202020204" pitchFamily="34" charset="0"/>
              </a:rPr>
              <a:t>In August 2025, it became the first trait to utilize sensor data!</a:t>
            </a:r>
          </a:p>
          <a:p>
            <a:r>
              <a:rPr lang="en-US" sz="2800" dirty="0">
                <a:latin typeface="Avenir Next LT Pro" panose="020B0504020202020204" pitchFamily="34" charset="0"/>
              </a:rPr>
              <a:t>Measures milk flow (lbs./minute) averaged across a lactation and based on data collected in a traditional parlor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91C5DF-ECDA-F376-4C10-2FE18C24D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Milking Speed (MSPD)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1AA3F-B3B9-8319-76D1-CC7464CE7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Content Placeholder 3" descr="A group of cows in a milking facility&#10;&#10;AI-generated content may be incorrect.">
            <a:extLst>
              <a:ext uri="{FF2B5EF4-FFF2-40B4-BE49-F238E27FC236}">
                <a16:creationId xmlns:a16="http://schemas.microsoft.com/office/drawing/2014/main" id="{AC74A4E4-288C-695C-9938-8DA4E7EF1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347" y="1854810"/>
            <a:ext cx="4767400" cy="381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2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58"/>
    </mc:Choice>
    <mc:Fallback xmlns="">
      <p:transition spd="slow" advTm="8715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196920-7248-B0FC-DBEE-40EF608A5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venir Next LT Pro" panose="020B0504020202020204" pitchFamily="34" charset="0"/>
              </a:rPr>
              <a:t>PTAs are based on a Holstein phenotypic average = 7 lb./min</a:t>
            </a:r>
          </a:p>
          <a:p>
            <a:r>
              <a:rPr lang="en-US" sz="2800" dirty="0">
                <a:latin typeface="Avenir Next LT Pro" panose="020B0504020202020204" pitchFamily="34" charset="0"/>
              </a:rPr>
              <a:t>PTA correlation with milk yield, SCS and MAST; no other significant correlations</a:t>
            </a:r>
          </a:p>
          <a:p>
            <a:endParaRPr lang="en-US" sz="2400" dirty="0">
              <a:latin typeface="Avenir Next LT Pro" panose="020B05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F230F-1205-58D0-B09B-67DE0C362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does it mean?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1E9318-9615-240A-1E18-1E18ADD7D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F8CE-6223-4241-882D-8C053F6794F3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05D154-1A63-1D64-321A-C2F041BA7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725" y="3318292"/>
            <a:ext cx="4604982" cy="3453737"/>
          </a:xfrm>
          <a:prstGeom prst="rect">
            <a:avLst/>
          </a:prstGeom>
        </p:spPr>
      </p:pic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E5424E1D-0855-4702-CBE0-B0E9EBA8CBE7}"/>
              </a:ext>
            </a:extLst>
          </p:cNvPr>
          <p:cNvCxnSpPr/>
          <p:nvPr/>
        </p:nvCxnSpPr>
        <p:spPr>
          <a:xfrm flipV="1">
            <a:off x="7588156" y="4610447"/>
            <a:ext cx="1487606" cy="1173708"/>
          </a:xfrm>
          <a:prstGeom prst="curvedConnector3">
            <a:avLst/>
          </a:prstGeom>
          <a:ln w="47625"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B4E1549-E1A8-F908-7337-8E842D92452D}"/>
              </a:ext>
            </a:extLst>
          </p:cNvPr>
          <p:cNvSpPr txBox="1"/>
          <p:nvPr/>
        </p:nvSpPr>
        <p:spPr>
          <a:xfrm>
            <a:off x="8405884" y="4051172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Fast milkers – MORE milk per minute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289A46C5-EB4C-987A-6901-95FE3500CA81}"/>
              </a:ext>
            </a:extLst>
          </p:cNvPr>
          <p:cNvCxnSpPr>
            <a:cxnSpLocks/>
          </p:cNvCxnSpPr>
          <p:nvPr/>
        </p:nvCxnSpPr>
        <p:spPr>
          <a:xfrm flipH="1" flipV="1">
            <a:off x="3004782" y="4544483"/>
            <a:ext cx="1487606" cy="1173708"/>
          </a:xfrm>
          <a:prstGeom prst="curvedConnector3">
            <a:avLst/>
          </a:prstGeom>
          <a:ln w="47625"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252BF5-33BA-91FC-4AAB-D8E519F2DA2F}"/>
              </a:ext>
            </a:extLst>
          </p:cNvPr>
          <p:cNvSpPr txBox="1"/>
          <p:nvPr/>
        </p:nvSpPr>
        <p:spPr>
          <a:xfrm>
            <a:off x="287740" y="3753195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Slow milkers – LESS milk per minute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719306-2C27-059E-475C-11BEBFC5217B}"/>
              </a:ext>
            </a:extLst>
          </p:cNvPr>
          <p:cNvSpPr txBox="1"/>
          <p:nvPr/>
        </p:nvSpPr>
        <p:spPr>
          <a:xfrm>
            <a:off x="205855" y="5126533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These are the animals we may want to avoid in the herd!</a:t>
            </a:r>
          </a:p>
        </p:txBody>
      </p:sp>
    </p:spTree>
    <p:extLst>
      <p:ext uri="{BB962C8B-B14F-4D97-AF65-F5344CB8AC3E}">
        <p14:creationId xmlns:p14="http://schemas.microsoft.com/office/powerpoint/2010/main" val="3532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57"/>
    </mc:Choice>
    <mc:Fallback xmlns="">
      <p:transition spd="slow" advTm="11845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E74D3-2720-B051-E430-809AD1A73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5278383" cy="415825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venir Next LT Pro" panose="020B0504020202020204" pitchFamily="34" charset="77"/>
              </a:rPr>
              <a:t>100k lesion events from trimmer records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686 herds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131k cows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262k parities</a:t>
            </a:r>
          </a:p>
          <a:p>
            <a:pPr lvl="1"/>
            <a:r>
              <a:rPr lang="en-US" dirty="0">
                <a:latin typeface="Avenir Next LT Pro" panose="020B0504020202020204" pitchFamily="34" charset="77"/>
              </a:rPr>
              <a:t>2009 to 2024</a:t>
            </a:r>
          </a:p>
          <a:p>
            <a:r>
              <a:rPr lang="en-US" dirty="0">
                <a:latin typeface="Avenir Next LT Pro" panose="020B0504020202020204" pitchFamily="34" charset="77"/>
              </a:rPr>
              <a:t>Will be modeled similarly to traditional health traits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AF945-6F56-8D93-87E1-51D5D15B4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Development of a Hoof Health Trait</a:t>
            </a:r>
            <a:endParaRPr lang="en-US" sz="4000" dirty="0"/>
          </a:p>
        </p:txBody>
      </p:sp>
      <p:pic>
        <p:nvPicPr>
          <p:cNvPr id="9" name="Picture 8" descr="A graph with red bars and white text&#10;&#10;AI-generated content may be incorrect.">
            <a:extLst>
              <a:ext uri="{FF2B5EF4-FFF2-40B4-BE49-F238E27FC236}">
                <a16:creationId xmlns:a16="http://schemas.microsoft.com/office/drawing/2014/main" id="{69D6AE1B-69B9-49B1-0855-718E3C2D4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813" y="2361323"/>
            <a:ext cx="6469704" cy="3881822"/>
          </a:xfrm>
          <a:prstGeom prst="rect">
            <a:avLst/>
          </a:prstGeom>
        </p:spPr>
      </p:pic>
      <p:pic>
        <p:nvPicPr>
          <p:cNvPr id="7" name="Picture 6" descr="A green and white logo&#10;&#10;AI-generated content may be incorrect.">
            <a:extLst>
              <a:ext uri="{FF2B5EF4-FFF2-40B4-BE49-F238E27FC236}">
                <a16:creationId xmlns:a16="http://schemas.microsoft.com/office/drawing/2014/main" id="{8A9C89C3-059F-4627-E40F-633047ED67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40" b="17155"/>
          <a:stretch>
            <a:fillRect/>
          </a:stretch>
        </p:blipFill>
        <p:spPr>
          <a:xfrm>
            <a:off x="9927771" y="0"/>
            <a:ext cx="2140404" cy="1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1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62"/>
    </mc:Choice>
    <mc:Fallback xmlns="">
      <p:transition spd="slow" advTm="7806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7CC9F-0169-9D2F-4D9F-1746DAF40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llout: Line 15">
            <a:extLst>
              <a:ext uri="{FF2B5EF4-FFF2-40B4-BE49-F238E27FC236}">
                <a16:creationId xmlns:a16="http://schemas.microsoft.com/office/drawing/2014/main" id="{AA29FA02-D949-83E6-3668-334D0390F81D}"/>
              </a:ext>
            </a:extLst>
          </p:cNvPr>
          <p:cNvSpPr/>
          <p:nvPr/>
        </p:nvSpPr>
        <p:spPr>
          <a:xfrm>
            <a:off x="4097213" y="4073450"/>
            <a:ext cx="2920313" cy="2314581"/>
          </a:xfrm>
          <a:prstGeom prst="borderCallout1">
            <a:avLst>
              <a:gd name="adj1" fmla="val 52408"/>
              <a:gd name="adj2" fmla="val 99996"/>
              <a:gd name="adj3" fmla="val 69347"/>
              <a:gd name="adj4" fmla="val 153276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7F87DF-CC70-214D-41C4-4F21D9A8B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6420626" cy="4158252"/>
          </a:xfrm>
        </p:spPr>
        <p:txBody>
          <a:bodyPr>
            <a:noAutofit/>
          </a:bodyPr>
          <a:lstStyle/>
          <a:p>
            <a:r>
              <a:rPr lang="en-US" sz="3300" dirty="0">
                <a:latin typeface="Avenir Next LT Pro" panose="020B0504020202020204" pitchFamily="34" charset="77"/>
              </a:rPr>
              <a:t>Plan is for initial release of two correlated hoof health traits: </a:t>
            </a:r>
            <a:r>
              <a:rPr lang="en-US" sz="3300" b="1" dirty="0">
                <a:latin typeface="Avenir Next LT Pro" panose="020B0504020202020204" pitchFamily="34" charset="77"/>
              </a:rPr>
              <a:t>Infectious</a:t>
            </a:r>
            <a:r>
              <a:rPr lang="en-US" sz="3300" dirty="0">
                <a:latin typeface="Avenir Next LT Pro" panose="020B0504020202020204" pitchFamily="34" charset="77"/>
              </a:rPr>
              <a:t> and </a:t>
            </a:r>
            <a:r>
              <a:rPr lang="en-US" sz="3300" b="1" dirty="0">
                <a:latin typeface="Avenir Next LT Pro" panose="020B0504020202020204" pitchFamily="34" charset="77"/>
              </a:rPr>
              <a:t>Non-Infectious</a:t>
            </a:r>
            <a:r>
              <a:rPr lang="en-US" sz="3300" dirty="0">
                <a:latin typeface="Avenir Next LT Pro" panose="020B0504020202020204" pitchFamily="34" charset="77"/>
              </a:rPr>
              <a:t> Lesions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E5881-BAF0-01DE-FFA9-10ED2869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6844424" cy="1561328"/>
          </a:xfrm>
        </p:spPr>
        <p:txBody>
          <a:bodyPr/>
          <a:lstStyle/>
          <a:p>
            <a:r>
              <a:rPr lang="en-US" dirty="0"/>
              <a:t>Future Implementation of a Hoof Health Trait</a:t>
            </a:r>
          </a:p>
        </p:txBody>
      </p:sp>
      <p:pic>
        <p:nvPicPr>
          <p:cNvPr id="21" name="Picture 20" descr="A person working on a piece of wood&#10;&#10;AI-generated content may be incorrect.">
            <a:extLst>
              <a:ext uri="{FF2B5EF4-FFF2-40B4-BE49-F238E27FC236}">
                <a16:creationId xmlns:a16="http://schemas.microsoft.com/office/drawing/2014/main" id="{18729AF8-6C0A-D3B6-09E5-98D549F56E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551" t="8108" r="5789" b="1657"/>
          <a:stretch>
            <a:fillRect/>
          </a:stretch>
        </p:blipFill>
        <p:spPr>
          <a:xfrm>
            <a:off x="7208833" y="1590452"/>
            <a:ext cx="4005336" cy="39739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347074D2-2ACE-80A4-A318-CAE693E9E2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33031"/>
              </p:ext>
            </p:extLst>
          </p:nvPr>
        </p:nvGraphicFramePr>
        <p:xfrm>
          <a:off x="3224925" y="859548"/>
          <a:ext cx="11957050" cy="5403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Callout: Line 14">
            <a:extLst>
              <a:ext uri="{FF2B5EF4-FFF2-40B4-BE49-F238E27FC236}">
                <a16:creationId xmlns:a16="http://schemas.microsoft.com/office/drawing/2014/main" id="{3FDEAB9E-91BD-FC69-293A-44A3AC9413EC}"/>
              </a:ext>
            </a:extLst>
          </p:cNvPr>
          <p:cNvSpPr/>
          <p:nvPr/>
        </p:nvSpPr>
        <p:spPr>
          <a:xfrm>
            <a:off x="10029142" y="574557"/>
            <a:ext cx="1973562" cy="1700666"/>
          </a:xfrm>
          <a:prstGeom prst="borderCallout1">
            <a:avLst>
              <a:gd name="adj1" fmla="val 47827"/>
              <a:gd name="adj2" fmla="val -15"/>
              <a:gd name="adj3" fmla="val 52005"/>
              <a:gd name="adj4" fmla="val -7717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EBB948-E43B-F0B0-4331-B909BF1280C7}"/>
              </a:ext>
            </a:extLst>
          </p:cNvPr>
          <p:cNvSpPr txBox="1"/>
          <p:nvPr/>
        </p:nvSpPr>
        <p:spPr>
          <a:xfrm>
            <a:off x="4166035" y="4073450"/>
            <a:ext cx="38258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Ulcer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White Line 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Sole Hemorrhage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Thin Sole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Laminitis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Vertical/Sand Cracks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Corn/Fibroma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Corkscrew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Non-Foot/Upper Leg/Other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0020F3-573D-D5D2-874B-DAE1FF50809B}"/>
              </a:ext>
            </a:extLst>
          </p:cNvPr>
          <p:cNvSpPr txBox="1"/>
          <p:nvPr/>
        </p:nvSpPr>
        <p:spPr>
          <a:xfrm>
            <a:off x="10086612" y="615964"/>
            <a:ext cx="20584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Digital Dermatitis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Abscess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Interdigital Dermatitis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Heel Erosion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Foot Rot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779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88"/>
    </mc:Choice>
    <mc:Fallback xmlns="">
      <p:transition spd="slow" advTm="108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2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3"/>
</p:tagLst>
</file>

<file path=ppt/theme/theme1.xml><?xml version="1.0" encoding="utf-8"?>
<a:theme xmlns:a="http://schemas.openxmlformats.org/drawingml/2006/main" name="Office Theme">
  <a:themeElements>
    <a:clrScheme name="CDCB 2025">
      <a:dk1>
        <a:srgbClr val="AB1E2C"/>
      </a:dk1>
      <a:lt1>
        <a:sysClr val="window" lastClr="FFFFFF"/>
      </a:lt1>
      <a:dk2>
        <a:srgbClr val="25205E"/>
      </a:dk2>
      <a:lt2>
        <a:srgbClr val="F1F2F2"/>
      </a:lt2>
      <a:accent1>
        <a:srgbClr val="2F9AD5"/>
      </a:accent1>
      <a:accent2>
        <a:srgbClr val="862633"/>
      </a:accent2>
      <a:accent3>
        <a:srgbClr val="D1EEFC"/>
      </a:accent3>
      <a:accent4>
        <a:srgbClr val="E3E1D5"/>
      </a:accent4>
      <a:accent5>
        <a:srgbClr val="071D49"/>
      </a:accent5>
      <a:accent6>
        <a:srgbClr val="ADAEA8"/>
      </a:accent6>
      <a:hlink>
        <a:srgbClr val="2F9AD5"/>
      </a:hlink>
      <a:folHlink>
        <a:srgbClr val="ADAEA8"/>
      </a:folHlink>
    </a:clrScheme>
    <a:fontScheme name="CDCB Brand Fonts">
      <a:majorFont>
        <a:latin typeface="Arial Bold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DCB PowerPoint Template 2024 KT" id="{9BB83BEC-7643-4DBF-AF7C-E2F2AB8B3177}" vid="{12CB3906-5286-4C3E-A0BB-D16330AFA3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58808</TotalTime>
  <Words>742</Words>
  <Application>Microsoft Macintosh PowerPoint</Application>
  <PresentationFormat>Widescreen</PresentationFormat>
  <Paragraphs>122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Arial</vt:lpstr>
      <vt:lpstr>Arial Bold</vt:lpstr>
      <vt:lpstr>Avenir Next LT Pro</vt:lpstr>
      <vt:lpstr>Cambria Math</vt:lpstr>
      <vt:lpstr>Century Gothic</vt:lpstr>
      <vt:lpstr>Garamond</vt:lpstr>
      <vt:lpstr>Quattrocento Sans</vt:lpstr>
      <vt:lpstr>Times New Roman</vt:lpstr>
      <vt:lpstr>Office Theme</vt:lpstr>
      <vt:lpstr>New Traits Under Development at CDCB</vt:lpstr>
      <vt:lpstr>Topics</vt:lpstr>
      <vt:lpstr>Calf Health Traits</vt:lpstr>
      <vt:lpstr>Foundational Review of FertilityTraits</vt:lpstr>
      <vt:lpstr>PowerPoint Presentation</vt:lpstr>
      <vt:lpstr>Milking Speed (MSPD)</vt:lpstr>
      <vt:lpstr>What does it mean?</vt:lpstr>
      <vt:lpstr>Development of a Hoof Health Trait</vt:lpstr>
      <vt:lpstr>Future Implementation of a Hoof Health Trait</vt:lpstr>
      <vt:lpstr>Future Implementation of a Hoof Health Trait</vt:lpstr>
      <vt:lpstr>Hoof Health is Heritable</vt:lpstr>
      <vt:lpstr>Daily Mobility Scores</vt:lpstr>
      <vt:lpstr>Mobility is Heritable</vt:lpstr>
      <vt:lpstr>Check out the CDCB CowCast!</vt:lpstr>
      <vt:lpstr>Acknowledgments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Schmitt</dc:creator>
  <cp:lastModifiedBy>John Cole</cp:lastModifiedBy>
  <cp:revision>348</cp:revision>
  <dcterms:created xsi:type="dcterms:W3CDTF">2024-12-04T22:35:59Z</dcterms:created>
  <dcterms:modified xsi:type="dcterms:W3CDTF">2026-05-08T17:54:47Z</dcterms:modified>
</cp:coreProperties>
</file>